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63" r:id="rId5"/>
    <p:sldId id="259" r:id="rId6"/>
    <p:sldId id="260" r:id="rId7"/>
    <p:sldId id="264" r:id="rId8"/>
    <p:sldId id="265" r:id="rId9"/>
    <p:sldId id="261" r:id="rId10"/>
    <p:sldId id="266"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5080" autoAdjust="0"/>
  </p:normalViewPr>
  <p:slideViewPr>
    <p:cSldViewPr snapToGrid="0">
      <p:cViewPr>
        <p:scale>
          <a:sx n="46" d="100"/>
          <a:sy n="46" d="100"/>
        </p:scale>
        <p:origin x="-1662" y="-44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2FCC12-59E6-4509-A891-F6106E85D374}" type="datetimeFigureOut">
              <a:rPr lang="en-US" smtClean="0"/>
              <a:t>1/27/2020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2FE1F8-54DE-45E5-80D1-71DD4E64A2D5}" type="slidenum">
              <a:rPr lang="en-US" smtClean="0"/>
              <a:t>‹#›</a:t>
            </a:fld>
            <a:endParaRPr lang="en-US" dirty="0"/>
          </a:p>
        </p:txBody>
      </p:sp>
    </p:spTree>
    <p:extLst>
      <p:ext uri="{BB962C8B-B14F-4D97-AF65-F5344CB8AC3E}">
        <p14:creationId xmlns:p14="http://schemas.microsoft.com/office/powerpoint/2010/main" val="1261666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The presentation will focus on how </a:t>
            </a:r>
            <a:r>
              <a:rPr lang="en-US" sz="1200" b="0" i="0" kern="1200" dirty="0" smtClean="0">
                <a:solidFill>
                  <a:schemeClr val="tx1"/>
                </a:solidFill>
                <a:effectLst/>
                <a:latin typeface="Times New Roman" pitchFamily="18" charset="0"/>
                <a:ea typeface="+mn-ea"/>
                <a:cs typeface="Times New Roman" pitchFamily="18" charset="0"/>
              </a:rPr>
              <a:t>health information systems enables healthcare organizations to meet quality goals and patient safety </a:t>
            </a:r>
            <a:r>
              <a:rPr lang="en-US" sz="1200" b="0" i="0" kern="1200" baseline="0" dirty="0" smtClean="0">
                <a:solidFill>
                  <a:schemeClr val="tx1"/>
                </a:solidFill>
                <a:effectLst/>
                <a:latin typeface="Times New Roman" pitchFamily="18" charset="0"/>
                <a:ea typeface="+mn-ea"/>
                <a:cs typeface="Times New Roman" pitchFamily="18" charset="0"/>
              </a:rPr>
              <a:t>narrowing on a</a:t>
            </a:r>
            <a:r>
              <a:rPr lang="en-US" sz="1200" b="0" i="0" kern="1200" dirty="0" smtClean="0">
                <a:solidFill>
                  <a:schemeClr val="tx1"/>
                </a:solidFill>
                <a:effectLst/>
                <a:latin typeface="Times New Roman" pitchFamily="18" charset="0"/>
                <a:ea typeface="+mn-ea"/>
                <a:cs typeface="Times New Roman" pitchFamily="18" charset="0"/>
              </a:rPr>
              <a:t>ssessment</a:t>
            </a:r>
            <a:r>
              <a:rPr lang="en-US" sz="1200" b="0" i="0" kern="1200" baseline="0" dirty="0" smtClean="0">
                <a:solidFill>
                  <a:schemeClr val="tx1"/>
                </a:solidFill>
                <a:effectLst/>
                <a:latin typeface="Times New Roman" pitchFamily="18" charset="0"/>
                <a:ea typeface="+mn-ea"/>
                <a:cs typeface="Times New Roman" pitchFamily="18" charset="0"/>
              </a:rPr>
              <a:t> and r</a:t>
            </a:r>
            <a:r>
              <a:rPr lang="en-US" sz="1200" b="0" i="0" kern="1200" dirty="0" smtClean="0">
                <a:solidFill>
                  <a:schemeClr val="tx1"/>
                </a:solidFill>
                <a:effectLst/>
                <a:latin typeface="Times New Roman" pitchFamily="18" charset="0"/>
                <a:ea typeface="+mn-ea"/>
                <a:cs typeface="Times New Roman" pitchFamily="18" charset="0"/>
              </a:rPr>
              <a:t>ecommendations.</a:t>
            </a:r>
          </a:p>
          <a:p>
            <a:endParaRPr lang="en-US" sz="120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B72FE1F8-54DE-45E5-80D1-71DD4E64A2D5}" type="slidenum">
              <a:rPr lang="en-US" smtClean="0"/>
              <a:t>1</a:t>
            </a:fld>
            <a:endParaRPr lang="en-US" dirty="0"/>
          </a:p>
        </p:txBody>
      </p:sp>
    </p:spTree>
    <p:extLst>
      <p:ext uri="{BB962C8B-B14F-4D97-AF65-F5344CB8AC3E}">
        <p14:creationId xmlns:p14="http://schemas.microsoft.com/office/powerpoint/2010/main" val="3113620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Most healthcare facilities are focusing on providing quality care to patients. Quality of healthcare is determined by several indicators such as the perception of a patient well cared for, attaining the appropriate self-care and enhancing the behavior of nurses when caring for patients. Patient safety has developed from healthcare quality. The safety of patients should be catered for by the healthcare facility through preventing them from harm. Healthcare systems should be created in a way that they prevent errors from occurring and have a safety culture derived from healthcare specialists.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B72FE1F8-54DE-45E5-80D1-71DD4E64A2D5}" type="slidenum">
              <a:rPr lang="en-US" smtClean="0"/>
              <a:t>2</a:t>
            </a:fld>
            <a:endParaRPr lang="en-US" dirty="0"/>
          </a:p>
        </p:txBody>
      </p:sp>
    </p:spTree>
    <p:extLst>
      <p:ext uri="{BB962C8B-B14F-4D97-AF65-F5344CB8AC3E}">
        <p14:creationId xmlns:p14="http://schemas.microsoft.com/office/powerpoint/2010/main" val="1824011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smtClean="0">
                <a:latin typeface="Times New Roman" pitchFamily="18" charset="0"/>
                <a:cs typeface="Times New Roman" pitchFamily="18" charset="0"/>
              </a:rPr>
              <a:t>The article </a:t>
            </a:r>
            <a:r>
              <a:rPr lang="en-US" sz="1200" i="1" dirty="0" smtClean="0">
                <a:latin typeface="Times New Roman" pitchFamily="18" charset="0"/>
                <a:cs typeface="Times New Roman" pitchFamily="18" charset="0"/>
              </a:rPr>
              <a:t>Health Information Technology in Healthcare Quality and Patient Safety </a:t>
            </a:r>
            <a:r>
              <a:rPr lang="en-US" sz="1200" dirty="0" smtClean="0">
                <a:latin typeface="Times New Roman" pitchFamily="18" charset="0"/>
                <a:cs typeface="Times New Roman" pitchFamily="18" charset="0"/>
              </a:rPr>
              <a:t>has focused on understanding where to concentrate on healthcare systems and human resources when expecting it to be used in improving healthcare quality and patient safety (Sue, 2019). 41 studies were evaluated on the use of health systems in healthcare quality and patient safety. The author used prevention, identification and action categories. Most of the reviews used health systems for identification and prevention.  Through knowledge gained from other healthcare facilities that have implemented healthcare systems effectively, human resource is able to plan efficiently on implementing the system by understanding the cost, scope and outcomes of the healthcare systems. The findings of the study indicated that having people who could champion for execution of and bridge knowledge with coders could be a valuable resource to contemplate.</a:t>
            </a:r>
          </a:p>
          <a:p>
            <a:pPr marL="0" indent="0">
              <a:buNone/>
            </a:pPr>
            <a:endParaRPr lang="en-US" sz="1200" dirty="0" smtClean="0">
              <a:latin typeface="Times New Roman" pitchFamily="18" charset="0"/>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B72FE1F8-54DE-45E5-80D1-71DD4E64A2D5}" type="slidenum">
              <a:rPr lang="en-US" smtClean="0"/>
              <a:t>3</a:t>
            </a:fld>
            <a:endParaRPr lang="en-US" dirty="0"/>
          </a:p>
        </p:txBody>
      </p:sp>
    </p:spTree>
    <p:extLst>
      <p:ext uri="{BB962C8B-B14F-4D97-AF65-F5344CB8AC3E}">
        <p14:creationId xmlns:p14="http://schemas.microsoft.com/office/powerpoint/2010/main" val="3241382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Improving the quality of health to patients is facilitated by the enhanced healthcare systems. According to Singh &amp; Sittig (2016), requires a shared responsibility between private and public agencies, stakeholders and information technology departments in the healthcare sector. The report presented by the institute of medicine report regarding </a:t>
            </a:r>
            <a:r>
              <a:rPr lang="en-US" sz="1200" i="1" dirty="0" smtClean="0">
                <a:latin typeface="Times New Roman" pitchFamily="18" charset="0"/>
                <a:cs typeface="Times New Roman" pitchFamily="18" charset="0"/>
              </a:rPr>
              <a:t>Measuring and improving patient safety through health information technology: The Health IT Safety Framework </a:t>
            </a:r>
            <a:r>
              <a:rPr lang="en-US" sz="1200" dirty="0" smtClean="0">
                <a:latin typeface="Times New Roman" pitchFamily="18" charset="0"/>
                <a:cs typeface="Times New Roman" pitchFamily="18" charset="0"/>
              </a:rPr>
              <a:t>emphasized that developing safer healthcare systems improves the quality of healthcare offered to patients as it guarantees security and easy share of patients’ information within health departments or facilities. However, the use of electronic health records comprises of all this parties but they have conflicts in the requirements. The article has focused on the importance of shared responsibility within stakeholders in refining the present state of electronic health systems and creating the impending rules, protocols and standards for easy interoperability, usability and improve security.</a:t>
            </a:r>
          </a:p>
          <a:p>
            <a:endParaRPr lang="en-US" sz="1200"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72FE1F8-54DE-45E5-80D1-71DD4E64A2D5}" type="slidenum">
              <a:rPr lang="en-US" smtClean="0"/>
              <a:t>4</a:t>
            </a:fld>
            <a:endParaRPr lang="en-US" dirty="0"/>
          </a:p>
        </p:txBody>
      </p:sp>
    </p:spTree>
    <p:extLst>
      <p:ext uri="{BB962C8B-B14F-4D97-AF65-F5344CB8AC3E}">
        <p14:creationId xmlns:p14="http://schemas.microsoft.com/office/powerpoint/2010/main" val="120484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Health information systems have developed and improved the quality of healthcare being offered. For instance, in the radiology department the use is divided into two; the archives system and the tracking system. In radiology department the information system has been successful in managing the patient’s conditions and improving patient care. The research has focused on developing an integrated health information system through use of machine learning and statistical models to improve patient care (Wang, 2018). Currently the tracking health information system includes the electronic health record system while the archive health information system is the picture archive and communication system.</a:t>
            </a:r>
          </a:p>
          <a:p>
            <a:endParaRPr lang="en-US" sz="1200" dirty="0" smtClean="0">
              <a:latin typeface="Times New Roman" pitchFamily="18" charset="0"/>
              <a:cs typeface="Times New Roman" pitchFamily="18" charset="0"/>
            </a:endParaRPr>
          </a:p>
          <a:p>
            <a:endParaRPr lang="en-US" sz="1200" dirty="0">
              <a:latin typeface="Times New Roman" pitchFamily="18" charset="0"/>
              <a:cs typeface="Times New Roman" pitchFamily="18" charset="0"/>
            </a:endParaRPr>
          </a:p>
        </p:txBody>
      </p:sp>
      <p:sp>
        <p:nvSpPr>
          <p:cNvPr id="4" name="Slide Number Placeholder 3"/>
          <p:cNvSpPr>
            <a:spLocks noGrp="1"/>
          </p:cNvSpPr>
          <p:nvPr>
            <p:ph type="sldNum" sz="quarter" idx="5"/>
          </p:nvPr>
        </p:nvSpPr>
        <p:spPr/>
        <p:txBody>
          <a:bodyPr/>
          <a:lstStyle/>
          <a:p>
            <a:fld id="{B72FE1F8-54DE-45E5-80D1-71DD4E64A2D5}" type="slidenum">
              <a:rPr lang="en-US" smtClean="0"/>
              <a:t>5</a:t>
            </a:fld>
            <a:endParaRPr lang="en-US" dirty="0"/>
          </a:p>
        </p:txBody>
      </p:sp>
    </p:spTree>
    <p:extLst>
      <p:ext uri="{BB962C8B-B14F-4D97-AF65-F5344CB8AC3E}">
        <p14:creationId xmlns:p14="http://schemas.microsoft.com/office/powerpoint/2010/main" val="14073171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Changes in the healthcare sector have been expanding significantly from enhancing the recording and diagnoses system to improving the proficiency in clinical care and research. The article “strategies for developing and recognizing faculty working in quality improvement and patient safety” has researched on ways that the health facility department may use to improve quality for patient safety (Coleman et al., 2017). It is the responsibility of the department to ensure that patients are satisfied through the use of expert nurses who have passed through thorough education and training. The health department is responsible for ensuring its members acquire necessary skills and knowledge to improve on service performance and career development. The health faculty has improved and therefore they require physicians and experts responsible for operating diagnoses systems and record systems.  Development of clinicians’ education and medical schools have helped in conducting extensive research and investigation regarding improvement of healthcare and patient safety.</a:t>
            </a:r>
          </a:p>
          <a:p>
            <a:endParaRPr lang="en-US" sz="1200" dirty="0" smtClean="0">
              <a:latin typeface="Times New Roman" pitchFamily="18" charset="0"/>
              <a:cs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72FE1F8-54DE-45E5-80D1-71DD4E64A2D5}" type="slidenum">
              <a:rPr lang="en-US" smtClean="0"/>
              <a:t>6</a:t>
            </a:fld>
            <a:endParaRPr lang="en-US" dirty="0"/>
          </a:p>
        </p:txBody>
      </p:sp>
    </p:spTree>
    <p:extLst>
      <p:ext uri="{BB962C8B-B14F-4D97-AF65-F5344CB8AC3E}">
        <p14:creationId xmlns:p14="http://schemas.microsoft.com/office/powerpoint/2010/main" val="3362661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latin typeface="Times New Roman" pitchFamily="18" charset="0"/>
                <a:cs typeface="Times New Roman" pitchFamily="18" charset="0"/>
              </a:rPr>
              <a:t>Interoperability should be improved in the healthcare information systems such as the electronic health record to allow easy operation of the system. The national standards for interoperability should be created and reinforced to allow systems to have uniformity of operation. The health systems are used for protection and identification therefore security of the systems should be highly improved. The health organization should take aggressive approach towards enhanced to reduce the access of patient’s data by unauthorized people. The radiology department should also integrate both the archive and tracking system to allow improvement in patient safety and healthcare quality.</a:t>
            </a:r>
          </a:p>
          <a:p>
            <a:endParaRPr lang="en-US" sz="1200"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72FE1F8-54DE-45E5-80D1-71DD4E64A2D5}" type="slidenum">
              <a:rPr lang="en-US" smtClean="0"/>
              <a:t>7</a:t>
            </a:fld>
            <a:endParaRPr lang="en-US" dirty="0"/>
          </a:p>
        </p:txBody>
      </p:sp>
    </p:spTree>
    <p:extLst>
      <p:ext uri="{BB962C8B-B14F-4D97-AF65-F5344CB8AC3E}">
        <p14:creationId xmlns:p14="http://schemas.microsoft.com/office/powerpoint/2010/main" val="757358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There is need to improve privacy and security practices in healthcare facility. One of the impediments that affect privacy and security is lack of knowledge regarding health information practices. Healthcare institutions should set guidelines and practices to help educate user about steps involved in protecting health information.  Healthcare organization should create good security infrastructure to improve on security and privacy. Despite creating guidelines, the organizations are responsible in putting measures to enable long-term developments. Organizations should evaluate the electronic health records systems and find possible vulnerabilities and solutions. The government should also provide funds and create healthcare organization responsible for health information systems research, development and solutions to threats and incidences.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72FE1F8-54DE-45E5-80D1-71DD4E64A2D5}" type="slidenum">
              <a:rPr lang="en-US" smtClean="0"/>
              <a:t>8</a:t>
            </a:fld>
            <a:endParaRPr lang="en-US" dirty="0"/>
          </a:p>
        </p:txBody>
      </p:sp>
    </p:spTree>
    <p:extLst>
      <p:ext uri="{BB962C8B-B14F-4D97-AF65-F5344CB8AC3E}">
        <p14:creationId xmlns:p14="http://schemas.microsoft.com/office/powerpoint/2010/main" val="14606350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smtClean="0">
                <a:latin typeface="Times New Roman" pitchFamily="18" charset="0"/>
                <a:cs typeface="Times New Roman" pitchFamily="18" charset="0"/>
              </a:rPr>
              <a:t>health information systems should be taken as a priority by the health faculty because of its role in improving the quality of health and patient safety. Development of healthcare system is a shared responsibility among both private and public agency as well as stakeholders. Most patient’s data are received in a faster way and thus saving patients life therefore improvement in health system has facilitated to the improvement of patient safety and quality goals.</a:t>
            </a:r>
          </a:p>
          <a:p>
            <a:pPr marL="0" indent="0">
              <a:buNone/>
            </a:pPr>
            <a:endParaRPr lang="en-US" sz="1200"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B72FE1F8-54DE-45E5-80D1-71DD4E64A2D5}" type="slidenum">
              <a:rPr lang="en-US" smtClean="0"/>
              <a:t>9</a:t>
            </a:fld>
            <a:endParaRPr lang="en-US" dirty="0"/>
          </a:p>
        </p:txBody>
      </p:sp>
    </p:spTree>
    <p:extLst>
      <p:ext uri="{BB962C8B-B14F-4D97-AF65-F5344CB8AC3E}">
        <p14:creationId xmlns:p14="http://schemas.microsoft.com/office/powerpoint/2010/main" val="1676032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0A78ECB-E7CB-4FC0-99C6-792970801258}" type="datetimeFigureOut">
              <a:rPr lang="en-US" smtClean="0"/>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dirty="0"/>
          </a:p>
        </p:txBody>
      </p:sp>
    </p:spTree>
    <p:extLst>
      <p:ext uri="{BB962C8B-B14F-4D97-AF65-F5344CB8AC3E}">
        <p14:creationId xmlns:p14="http://schemas.microsoft.com/office/powerpoint/2010/main" val="3980561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A78ECB-E7CB-4FC0-99C6-792970801258}" type="datetimeFigureOut">
              <a:rPr lang="en-US" smtClean="0"/>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dirty="0"/>
          </a:p>
        </p:txBody>
      </p:sp>
    </p:spTree>
    <p:extLst>
      <p:ext uri="{BB962C8B-B14F-4D97-AF65-F5344CB8AC3E}">
        <p14:creationId xmlns:p14="http://schemas.microsoft.com/office/powerpoint/2010/main" val="4230091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dirty="0"/>
          </a:p>
        </p:txBody>
      </p:sp>
    </p:spTree>
    <p:extLst>
      <p:ext uri="{BB962C8B-B14F-4D97-AF65-F5344CB8AC3E}">
        <p14:creationId xmlns:p14="http://schemas.microsoft.com/office/powerpoint/2010/main" val="1923910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0A78ECB-E7CB-4FC0-99C6-792970801258}" type="datetimeFigureOut">
              <a:rPr lang="en-US" smtClean="0"/>
              <a:t>1/27/2020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FF5B15F-FCD5-4A9B-BE45-8E148EB9B968}" type="slidenum">
              <a:rPr lang="en-US" smtClean="0"/>
              <a:t>‹#›</a:t>
            </a:fld>
            <a:endParaRPr lang="en-US" dirty="0"/>
          </a:p>
        </p:txBody>
      </p:sp>
    </p:spTree>
    <p:extLst>
      <p:ext uri="{BB962C8B-B14F-4D97-AF65-F5344CB8AC3E}">
        <p14:creationId xmlns:p14="http://schemas.microsoft.com/office/powerpoint/2010/main" val="2879413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A78ECB-E7CB-4FC0-99C6-792970801258}" type="datetimeFigureOut">
              <a:rPr lang="en-US" smtClean="0"/>
              <a:t>1/27/2020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FF5B15F-FCD5-4A9B-BE45-8E148EB9B968}" type="slidenum">
              <a:rPr lang="en-US" smtClean="0"/>
              <a:t>‹#›</a:t>
            </a:fld>
            <a:endParaRPr lang="en-US" dirty="0"/>
          </a:p>
        </p:txBody>
      </p:sp>
    </p:spTree>
    <p:extLst>
      <p:ext uri="{BB962C8B-B14F-4D97-AF65-F5344CB8AC3E}">
        <p14:creationId xmlns:p14="http://schemas.microsoft.com/office/powerpoint/2010/main" val="2442425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0A78ECB-E7CB-4FC0-99C6-792970801258}" type="datetimeFigureOut">
              <a:rPr lang="en-US" smtClean="0"/>
              <a:t>1/27/2020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FF5B15F-FCD5-4A9B-BE45-8E148EB9B968}" type="slidenum">
              <a:rPr lang="en-US" smtClean="0"/>
              <a:t>‹#›</a:t>
            </a:fld>
            <a:endParaRPr lang="en-US" dirty="0"/>
          </a:p>
        </p:txBody>
      </p:sp>
    </p:spTree>
    <p:extLst>
      <p:ext uri="{BB962C8B-B14F-4D97-AF65-F5344CB8AC3E}">
        <p14:creationId xmlns:p14="http://schemas.microsoft.com/office/powerpoint/2010/main" val="1781314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A78ECB-E7CB-4FC0-99C6-792970801258}" type="datetimeFigureOut">
              <a:rPr lang="en-US" smtClean="0"/>
              <a:t>1/27/2020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FF5B15F-FCD5-4A9B-BE45-8E148EB9B968}" type="slidenum">
              <a:rPr lang="en-US" smtClean="0"/>
              <a:t>‹#›</a:t>
            </a:fld>
            <a:endParaRPr lang="en-US" dirty="0"/>
          </a:p>
        </p:txBody>
      </p:sp>
    </p:spTree>
    <p:extLst>
      <p:ext uri="{BB962C8B-B14F-4D97-AF65-F5344CB8AC3E}">
        <p14:creationId xmlns:p14="http://schemas.microsoft.com/office/powerpoint/2010/main" val="37743875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A78ECB-E7CB-4FC0-99C6-792970801258}" type="datetimeFigureOut">
              <a:rPr lang="en-US" smtClean="0"/>
              <a:t>1/27/2020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FF5B15F-FCD5-4A9B-BE45-8E148EB9B968}" type="slidenum">
              <a:rPr lang="en-US" smtClean="0"/>
              <a:t>‹#›</a:t>
            </a:fld>
            <a:endParaRPr lang="en-US" dirty="0"/>
          </a:p>
        </p:txBody>
      </p:sp>
    </p:spTree>
    <p:extLst>
      <p:ext uri="{BB962C8B-B14F-4D97-AF65-F5344CB8AC3E}">
        <p14:creationId xmlns:p14="http://schemas.microsoft.com/office/powerpoint/2010/main" val="2185143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0A78ECB-E7CB-4FC0-99C6-792970801258}" type="datetimeFigureOut">
              <a:rPr lang="en-US" smtClean="0"/>
              <a:t>1/27/2020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FF5B15F-FCD5-4A9B-BE45-8E148EB9B968}" type="slidenum">
              <a:rPr lang="en-US" smtClean="0"/>
              <a:t>‹#›</a:t>
            </a:fld>
            <a:endParaRPr lang="en-US" dirty="0"/>
          </a:p>
        </p:txBody>
      </p:sp>
    </p:spTree>
    <p:extLst>
      <p:ext uri="{BB962C8B-B14F-4D97-AF65-F5344CB8AC3E}">
        <p14:creationId xmlns:p14="http://schemas.microsoft.com/office/powerpoint/2010/main" val="606464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dirty="0"/>
          </a:p>
        </p:txBody>
      </p:sp>
    </p:spTree>
    <p:extLst>
      <p:ext uri="{BB962C8B-B14F-4D97-AF65-F5344CB8AC3E}">
        <p14:creationId xmlns:p14="http://schemas.microsoft.com/office/powerpoint/2010/main" val="425626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605244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dirty="0"/>
          </a:p>
        </p:txBody>
      </p:sp>
    </p:spTree>
    <p:extLst>
      <p:ext uri="{BB962C8B-B14F-4D97-AF65-F5344CB8AC3E}">
        <p14:creationId xmlns:p14="http://schemas.microsoft.com/office/powerpoint/2010/main" val="8582332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454155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0A78ECB-E7CB-4FC0-99C6-792970801258}" type="datetimeFigureOut">
              <a:rPr lang="en-US" smtClean="0"/>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dirty="0"/>
          </a:p>
        </p:txBody>
      </p:sp>
    </p:spTree>
    <p:extLst>
      <p:ext uri="{BB962C8B-B14F-4D97-AF65-F5344CB8AC3E}">
        <p14:creationId xmlns:p14="http://schemas.microsoft.com/office/powerpoint/2010/main" val="29382379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A78ECB-E7CB-4FC0-99C6-792970801258}" type="datetimeFigureOut">
              <a:rPr lang="en-US" smtClean="0"/>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dirty="0"/>
          </a:p>
        </p:txBody>
      </p:sp>
    </p:spTree>
    <p:extLst>
      <p:ext uri="{BB962C8B-B14F-4D97-AF65-F5344CB8AC3E}">
        <p14:creationId xmlns:p14="http://schemas.microsoft.com/office/powerpoint/2010/main" val="34352931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A78ECB-E7CB-4FC0-99C6-792970801258}" type="datetimeFigureOut">
              <a:rPr lang="en-US" smtClean="0"/>
              <a:t>1/27/2020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FF5B15F-FCD5-4A9B-BE45-8E148EB9B968}" type="slidenum">
              <a:rPr lang="en-US" smtClean="0"/>
              <a:t>‹#›</a:t>
            </a:fld>
            <a:endParaRPr lang="en-US" dirty="0"/>
          </a:p>
        </p:txBody>
      </p:sp>
    </p:spTree>
    <p:extLst>
      <p:ext uri="{BB962C8B-B14F-4D97-AF65-F5344CB8AC3E}">
        <p14:creationId xmlns:p14="http://schemas.microsoft.com/office/powerpoint/2010/main" val="40284118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0A78ECB-E7CB-4FC0-99C6-792970801258}" type="datetimeFigureOut">
              <a:rPr lang="en-US" smtClean="0"/>
              <a:t>1/27/2020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9FF5B15F-FCD5-4A9B-BE45-8E148EB9B968}" type="slidenum">
              <a:rPr lang="en-US" smtClean="0"/>
              <a:t>‹#›</a:t>
            </a:fld>
            <a:endParaRPr lang="en-US" dirty="0"/>
          </a:p>
        </p:txBody>
      </p:sp>
    </p:spTree>
    <p:extLst>
      <p:ext uri="{BB962C8B-B14F-4D97-AF65-F5344CB8AC3E}">
        <p14:creationId xmlns:p14="http://schemas.microsoft.com/office/powerpoint/2010/main" val="2277316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FD26420-C8A7-4715-BDEB-9B1996275F24}"/>
              </a:ext>
            </a:extLst>
          </p:cNvPr>
          <p:cNvSpPr>
            <a:spLocks noGrp="1"/>
          </p:cNvSpPr>
          <p:nvPr>
            <p:ph type="ctrTitle"/>
          </p:nvPr>
        </p:nvSpPr>
        <p:spPr/>
        <p:txBody>
          <a:bodyPr/>
          <a:lstStyle/>
          <a:p>
            <a:pPr algn="l"/>
            <a:r>
              <a:rPr lang="en-US" dirty="0" smtClean="0">
                <a:latin typeface="Times New Roman" pitchFamily="18" charset="0"/>
                <a:cs typeface="Times New Roman" pitchFamily="18" charset="0"/>
              </a:rPr>
              <a:t>Health Information Systems</a:t>
            </a:r>
            <a:endParaRPr lang="en-US"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xmlns="" id="{B954045A-6A31-43CF-BF5A-2DE11B47BD46}"/>
              </a:ext>
            </a:extLst>
          </p:cNvPr>
          <p:cNvSpPr>
            <a:spLocks noGrp="1"/>
          </p:cNvSpPr>
          <p:nvPr>
            <p:ph type="subTitle" idx="1"/>
          </p:nvPr>
        </p:nvSpPr>
        <p:spPr/>
        <p:txBody>
          <a:bodyPr>
            <a:noAutofit/>
          </a:bodyPr>
          <a:lstStyle/>
          <a:p>
            <a:r>
              <a:rPr lang="en-US" sz="4400" dirty="0">
                <a:latin typeface="Times New Roman" panose="02020603050405020304" pitchFamily="18" charset="0"/>
                <a:cs typeface="Times New Roman" panose="02020603050405020304" pitchFamily="18" charset="0"/>
              </a:rPr>
              <a:t>Student’s Name</a:t>
            </a:r>
          </a:p>
          <a:p>
            <a:r>
              <a:rPr lang="en-US" sz="4400" dirty="0">
                <a:latin typeface="Times New Roman" panose="02020603050405020304" pitchFamily="18" charset="0"/>
                <a:cs typeface="Times New Roman" panose="02020603050405020304" pitchFamily="18" charset="0"/>
              </a:rPr>
              <a:t>Institutional Affiliation </a:t>
            </a:r>
          </a:p>
        </p:txBody>
      </p:sp>
    </p:spTree>
    <p:extLst>
      <p:ext uri="{BB962C8B-B14F-4D97-AF65-F5344CB8AC3E}">
        <p14:creationId xmlns:p14="http://schemas.microsoft.com/office/powerpoint/2010/main" val="3966630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AE60598-8DDB-4805-A06D-770B1147561B}"/>
              </a:ext>
            </a:extLst>
          </p:cNvPr>
          <p:cNvSpPr>
            <a:spLocks noGrp="1"/>
          </p:cNvSpPr>
          <p:nvPr>
            <p:ph type="title"/>
          </p:nvPr>
        </p:nvSpPr>
        <p:spPr/>
        <p:txBody>
          <a:bodyPr>
            <a:normAutofit/>
          </a:bodyPr>
          <a:lstStyle/>
          <a:p>
            <a:pPr algn="ctr"/>
            <a:r>
              <a:rPr lang="en-US" sz="4000" dirty="0" smtClean="0">
                <a:latin typeface="Times New Roman" panose="02020603050405020304" pitchFamily="18" charset="0"/>
                <a:cs typeface="Times New Roman" panose="02020603050405020304" pitchFamily="18" charset="0"/>
              </a:rPr>
              <a:t>Introduction</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1E71D15A-D39A-4503-BF1B-7AC38929B218}"/>
              </a:ext>
            </a:extLst>
          </p:cNvPr>
          <p:cNvSpPr>
            <a:spLocks noGrp="1"/>
          </p:cNvSpPr>
          <p:nvPr>
            <p:ph idx="1"/>
          </p:nvPr>
        </p:nvSpPr>
        <p:spPr>
          <a:xfrm>
            <a:off x="623454" y="1931989"/>
            <a:ext cx="8608983" cy="4926011"/>
          </a:xfrm>
        </p:spPr>
        <p:txBody>
          <a:bodyPr>
            <a:noAutofit/>
          </a:bodyPr>
          <a:lstStyle/>
          <a:p>
            <a:pPr>
              <a:buFont typeface="Wingdings" pitchFamily="2" charset="2"/>
              <a:buChar char="Ø"/>
            </a:pPr>
            <a:r>
              <a:rPr lang="en-US" sz="2400" dirty="0">
                <a:latin typeface="Times New Roman" pitchFamily="18" charset="0"/>
                <a:cs typeface="Times New Roman" pitchFamily="18" charset="0"/>
              </a:rPr>
              <a:t>Most healthcare </a:t>
            </a:r>
            <a:r>
              <a:rPr lang="en-US" sz="2400" dirty="0" smtClean="0">
                <a:latin typeface="Times New Roman" pitchFamily="18" charset="0"/>
                <a:cs typeface="Times New Roman" pitchFamily="18" charset="0"/>
              </a:rPr>
              <a:t>facilities </a:t>
            </a:r>
            <a:r>
              <a:rPr lang="en-US" sz="2400" dirty="0">
                <a:latin typeface="Times New Roman" pitchFamily="18" charset="0"/>
                <a:cs typeface="Times New Roman" pitchFamily="18" charset="0"/>
              </a:rPr>
              <a:t>are focusing on providing quality care to </a:t>
            </a:r>
            <a:r>
              <a:rPr lang="en-US" sz="2400" dirty="0" smtClean="0">
                <a:latin typeface="Times New Roman" pitchFamily="18" charset="0"/>
                <a:cs typeface="Times New Roman" pitchFamily="18" charset="0"/>
              </a:rPr>
              <a:t>patients</a:t>
            </a:r>
          </a:p>
          <a:p>
            <a:pPr>
              <a:buFont typeface="Wingdings" pitchFamily="2" charset="2"/>
              <a:buChar char="Ø"/>
            </a:pPr>
            <a:r>
              <a:rPr lang="en-US" sz="2400" dirty="0" smtClean="0">
                <a:latin typeface="Times New Roman" pitchFamily="18" charset="0"/>
                <a:cs typeface="Times New Roman" pitchFamily="18" charset="0"/>
              </a:rPr>
              <a:t>Quality </a:t>
            </a:r>
            <a:r>
              <a:rPr lang="en-US" sz="2400" dirty="0">
                <a:latin typeface="Times New Roman" pitchFamily="18" charset="0"/>
                <a:cs typeface="Times New Roman" pitchFamily="18" charset="0"/>
              </a:rPr>
              <a:t>of healthcare is determined by </a:t>
            </a:r>
            <a:r>
              <a:rPr lang="en-US" sz="2400" dirty="0" smtClean="0">
                <a:latin typeface="Times New Roman" pitchFamily="18" charset="0"/>
                <a:cs typeface="Times New Roman" pitchFamily="18" charset="0"/>
              </a:rPr>
              <a:t>perception </a:t>
            </a:r>
            <a:r>
              <a:rPr lang="en-US" sz="2400" dirty="0">
                <a:latin typeface="Times New Roman" pitchFamily="18" charset="0"/>
                <a:cs typeface="Times New Roman" pitchFamily="18" charset="0"/>
              </a:rPr>
              <a:t>of a patient well cared for, attaining the appropriate self-care and enhancing the behavior of nurses when caring for </a:t>
            </a:r>
            <a:r>
              <a:rPr lang="en-US" sz="2400" dirty="0" smtClean="0">
                <a:latin typeface="Times New Roman" pitchFamily="18" charset="0"/>
                <a:cs typeface="Times New Roman" pitchFamily="18" charset="0"/>
              </a:rPr>
              <a:t>patients</a:t>
            </a:r>
          </a:p>
          <a:p>
            <a:pPr>
              <a:buFont typeface="Wingdings" pitchFamily="2" charset="2"/>
              <a:buChar char="Ø"/>
            </a:pPr>
            <a:r>
              <a:rPr lang="en-US" sz="2400" dirty="0" smtClean="0">
                <a:latin typeface="Times New Roman" pitchFamily="18" charset="0"/>
                <a:cs typeface="Times New Roman" pitchFamily="18" charset="0"/>
              </a:rPr>
              <a:t>Patient </a:t>
            </a:r>
            <a:r>
              <a:rPr lang="en-US" sz="2400" dirty="0">
                <a:latin typeface="Times New Roman" pitchFamily="18" charset="0"/>
                <a:cs typeface="Times New Roman" pitchFamily="18" charset="0"/>
              </a:rPr>
              <a:t>safety has developed from healthcare </a:t>
            </a:r>
            <a:r>
              <a:rPr lang="en-US" sz="2400" dirty="0" smtClean="0">
                <a:latin typeface="Times New Roman" pitchFamily="18" charset="0"/>
                <a:cs typeface="Times New Roman" pitchFamily="18" charset="0"/>
              </a:rPr>
              <a:t>quality</a:t>
            </a:r>
          </a:p>
          <a:p>
            <a:pPr>
              <a:buFont typeface="Wingdings" pitchFamily="2" charset="2"/>
              <a:buChar char="Ø"/>
            </a:pPr>
            <a:r>
              <a:rPr lang="en-US" sz="2400" dirty="0" smtClean="0">
                <a:latin typeface="Times New Roman" pitchFamily="18" charset="0"/>
                <a:cs typeface="Times New Roman" pitchFamily="18" charset="0"/>
              </a:rPr>
              <a:t>Healthcare </a:t>
            </a:r>
            <a:r>
              <a:rPr lang="en-US" sz="2400" dirty="0">
                <a:latin typeface="Times New Roman" pitchFamily="18" charset="0"/>
                <a:cs typeface="Times New Roman" pitchFamily="18" charset="0"/>
              </a:rPr>
              <a:t>systems should </a:t>
            </a:r>
            <a:r>
              <a:rPr lang="en-US" sz="2400" dirty="0" smtClean="0">
                <a:latin typeface="Times New Roman" pitchFamily="18" charset="0"/>
                <a:cs typeface="Times New Roman" pitchFamily="18" charset="0"/>
              </a:rPr>
              <a:t>prevent </a:t>
            </a:r>
            <a:r>
              <a:rPr lang="en-US" sz="2400" dirty="0">
                <a:latin typeface="Times New Roman" pitchFamily="18" charset="0"/>
                <a:cs typeface="Times New Roman" pitchFamily="18" charset="0"/>
              </a:rPr>
              <a:t>errors from occurring and </a:t>
            </a:r>
            <a:r>
              <a:rPr lang="en-US" sz="2400" dirty="0" smtClean="0">
                <a:latin typeface="Times New Roman" pitchFamily="18" charset="0"/>
                <a:cs typeface="Times New Roman" pitchFamily="18" charset="0"/>
              </a:rPr>
              <a:t>have a </a:t>
            </a:r>
            <a:r>
              <a:rPr lang="en-US" sz="2400" dirty="0">
                <a:latin typeface="Times New Roman" pitchFamily="18" charset="0"/>
                <a:cs typeface="Times New Roman" pitchFamily="18" charset="0"/>
              </a:rPr>
              <a:t>safety culture derived from healthcare </a:t>
            </a:r>
            <a:r>
              <a:rPr lang="en-US" sz="2400" dirty="0" smtClean="0">
                <a:latin typeface="Times New Roman" pitchFamily="18" charset="0"/>
                <a:cs typeface="Times New Roman" pitchFamily="18" charset="0"/>
              </a:rPr>
              <a:t>specialists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9513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793022-2958-4D65-ADF0-0CEFFC7B70F5}"/>
              </a:ext>
            </a:extLst>
          </p:cNvPr>
          <p:cNvSpPr>
            <a:spLocks noGrp="1"/>
          </p:cNvSpPr>
          <p:nvPr>
            <p:ph type="title"/>
          </p:nvPr>
        </p:nvSpPr>
        <p:spPr/>
        <p:txBody>
          <a:bodyPr>
            <a:normAutofit/>
          </a:bodyPr>
          <a:lstStyle/>
          <a:p>
            <a:pPr algn="ctr"/>
            <a:r>
              <a:rPr lang="en-US" sz="4000" dirty="0" smtClean="0">
                <a:latin typeface="Times New Roman" panose="02020603050405020304" pitchFamily="18" charset="0"/>
                <a:cs typeface="Times New Roman" panose="02020603050405020304" pitchFamily="18" charset="0"/>
              </a:rPr>
              <a:t>Assessment</a:t>
            </a:r>
            <a:br>
              <a:rPr lang="en-US" sz="4000" dirty="0" smtClean="0">
                <a:latin typeface="Times New Roman" panose="02020603050405020304" pitchFamily="18" charset="0"/>
                <a:cs typeface="Times New Roman" panose="02020603050405020304" pitchFamily="18" charset="0"/>
              </a:rPr>
            </a:br>
            <a:r>
              <a:rPr lang="en-US" sz="4000" dirty="0" smtClean="0">
                <a:latin typeface="Times New Roman" panose="02020603050405020304" pitchFamily="18" charset="0"/>
                <a:cs typeface="Times New Roman" panose="02020603050405020304" pitchFamily="18" charset="0"/>
              </a:rPr>
              <a:t>A</a:t>
            </a:r>
            <a:r>
              <a:rPr lang="en-US" sz="4000" dirty="0" smtClean="0">
                <a:latin typeface="Times New Roman" panose="02020603050405020304" pitchFamily="18" charset="0"/>
                <a:cs typeface="Times New Roman" panose="02020603050405020304" pitchFamily="18" charset="0"/>
              </a:rPr>
              <a:t>rticle 1</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BBC94431-A097-4D03-A322-1716035E4679}"/>
              </a:ext>
            </a:extLst>
          </p:cNvPr>
          <p:cNvSpPr>
            <a:spLocks noGrp="1"/>
          </p:cNvSpPr>
          <p:nvPr>
            <p:ph idx="1"/>
          </p:nvPr>
        </p:nvSpPr>
        <p:spPr/>
        <p:txBody>
          <a:bodyPr>
            <a:noAutofit/>
          </a:bodyPr>
          <a:lstStyle/>
          <a:p>
            <a:pPr>
              <a:buFont typeface="Wingdings" pitchFamily="2" charset="2"/>
              <a:buChar char="Ø"/>
            </a:pPr>
            <a:r>
              <a:rPr lang="en-US" sz="2000" dirty="0">
                <a:latin typeface="Times New Roman" pitchFamily="18" charset="0"/>
                <a:cs typeface="Times New Roman" pitchFamily="18" charset="0"/>
              </a:rPr>
              <a:t>The article </a:t>
            </a:r>
            <a:r>
              <a:rPr lang="en-US" sz="2000" i="1" dirty="0">
                <a:latin typeface="Times New Roman" pitchFamily="18" charset="0"/>
                <a:cs typeface="Times New Roman" pitchFamily="18" charset="0"/>
              </a:rPr>
              <a:t>Health Information Technology in Healthcare </a:t>
            </a:r>
            <a:r>
              <a:rPr lang="en-US" sz="2000" i="1" dirty="0" smtClean="0">
                <a:latin typeface="Times New Roman" pitchFamily="18" charset="0"/>
                <a:cs typeface="Times New Roman" pitchFamily="18" charset="0"/>
              </a:rPr>
              <a:t>Quality and </a:t>
            </a:r>
            <a:r>
              <a:rPr lang="en-US" sz="2000" i="1" dirty="0">
                <a:latin typeface="Times New Roman" pitchFamily="18" charset="0"/>
                <a:cs typeface="Times New Roman" pitchFamily="18" charset="0"/>
              </a:rPr>
              <a:t>Patient Safety</a:t>
            </a:r>
            <a:r>
              <a:rPr lang="en-US" sz="2000" i="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has focused on understanding where to </a:t>
            </a:r>
            <a:r>
              <a:rPr lang="en-US" sz="2000" dirty="0" smtClean="0">
                <a:latin typeface="Times New Roman" pitchFamily="18" charset="0"/>
                <a:cs typeface="Times New Roman" pitchFamily="18" charset="0"/>
              </a:rPr>
              <a:t>concentrate on </a:t>
            </a:r>
            <a:r>
              <a:rPr lang="en-US" sz="2000" dirty="0">
                <a:latin typeface="Times New Roman" pitchFamily="18" charset="0"/>
                <a:cs typeface="Times New Roman" pitchFamily="18" charset="0"/>
              </a:rPr>
              <a:t>healthcare systems and human resources </a:t>
            </a:r>
            <a:r>
              <a:rPr lang="en-US" sz="2000" dirty="0" smtClean="0">
                <a:latin typeface="Times New Roman" pitchFamily="18" charset="0"/>
                <a:cs typeface="Times New Roman" pitchFamily="18" charset="0"/>
              </a:rPr>
              <a:t>(Sue, 2019)</a:t>
            </a:r>
          </a:p>
          <a:p>
            <a:pPr>
              <a:buFont typeface="Wingdings" pitchFamily="2" charset="2"/>
              <a:buChar char="Ø"/>
            </a:pPr>
            <a:r>
              <a:rPr lang="en-US" sz="2000" dirty="0" smtClean="0">
                <a:latin typeface="Times New Roman" pitchFamily="18" charset="0"/>
                <a:cs typeface="Times New Roman" pitchFamily="18" charset="0"/>
              </a:rPr>
              <a:t>41 </a:t>
            </a:r>
            <a:r>
              <a:rPr lang="en-US" sz="2000" dirty="0">
                <a:latin typeface="Times New Roman" pitchFamily="18" charset="0"/>
                <a:cs typeface="Times New Roman" pitchFamily="18" charset="0"/>
              </a:rPr>
              <a:t>studies were evaluated on the use of health systems in healthcare quality and patient </a:t>
            </a:r>
            <a:r>
              <a:rPr lang="en-US" sz="2000" dirty="0" smtClean="0">
                <a:latin typeface="Times New Roman" pitchFamily="18" charset="0"/>
                <a:cs typeface="Times New Roman" pitchFamily="18" charset="0"/>
              </a:rPr>
              <a:t>safety</a:t>
            </a:r>
          </a:p>
          <a:p>
            <a:pPr>
              <a:buFont typeface="Wingdings" pitchFamily="2" charset="2"/>
              <a:buChar char="Ø"/>
            </a:pPr>
            <a:r>
              <a:rPr lang="en-US" sz="2000" dirty="0" smtClean="0">
                <a:latin typeface="Times New Roman" pitchFamily="18" charset="0"/>
                <a:cs typeface="Times New Roman" pitchFamily="18" charset="0"/>
              </a:rPr>
              <a:t>Most </a:t>
            </a:r>
            <a:r>
              <a:rPr lang="en-US" sz="2000" dirty="0">
                <a:latin typeface="Times New Roman" pitchFamily="18" charset="0"/>
                <a:cs typeface="Times New Roman" pitchFamily="18" charset="0"/>
              </a:rPr>
              <a:t>of the reviews used health systems for identification and </a:t>
            </a:r>
            <a:r>
              <a:rPr lang="en-US" sz="2000" dirty="0" smtClean="0">
                <a:latin typeface="Times New Roman" pitchFamily="18" charset="0"/>
                <a:cs typeface="Times New Roman" pitchFamily="18" charset="0"/>
              </a:rPr>
              <a:t>prevention</a:t>
            </a:r>
          </a:p>
          <a:p>
            <a:pPr>
              <a:buFont typeface="Wingdings" pitchFamily="2" charset="2"/>
              <a:buChar char="Ø"/>
            </a:pPr>
            <a:r>
              <a:rPr lang="en-US" sz="2000" dirty="0" smtClean="0">
                <a:latin typeface="Times New Roman" pitchFamily="18" charset="0"/>
                <a:cs typeface="Times New Roman" pitchFamily="18" charset="0"/>
              </a:rPr>
              <a:t>Through </a:t>
            </a:r>
            <a:r>
              <a:rPr lang="en-US" sz="2000" dirty="0">
                <a:latin typeface="Times New Roman" pitchFamily="18" charset="0"/>
                <a:cs typeface="Times New Roman" pitchFamily="18" charset="0"/>
              </a:rPr>
              <a:t>knowledge gained from </a:t>
            </a:r>
            <a:r>
              <a:rPr lang="en-US" sz="2000" dirty="0" smtClean="0">
                <a:latin typeface="Times New Roman" pitchFamily="18" charset="0"/>
                <a:cs typeface="Times New Roman" pitchFamily="18" charset="0"/>
              </a:rPr>
              <a:t>implementing </a:t>
            </a:r>
            <a:r>
              <a:rPr lang="en-US" sz="2000" dirty="0">
                <a:latin typeface="Times New Roman" pitchFamily="18" charset="0"/>
                <a:cs typeface="Times New Roman" pitchFamily="18" charset="0"/>
              </a:rPr>
              <a:t>healthcare systems effectively, human resource is able to plan efficiently on implementing the system </a:t>
            </a:r>
            <a:endParaRPr lang="en-US" sz="2000" dirty="0">
              <a:latin typeface="Times New Roman" pitchFamily="18" charset="0"/>
              <a:cs typeface="Times New Roman" pitchFamily="18" charset="0"/>
            </a:endParaRPr>
          </a:p>
          <a:p>
            <a:pPr>
              <a:buFont typeface="Wingdings" pitchFamily="2" charset="2"/>
              <a:buChar char="Ø"/>
            </a:pPr>
            <a:r>
              <a:rPr lang="en-US" sz="2000" dirty="0">
                <a:latin typeface="Times New Roman" pitchFamily="18" charset="0"/>
                <a:cs typeface="Times New Roman" pitchFamily="18" charset="0"/>
              </a:rPr>
              <a:t>T</a:t>
            </a:r>
            <a:r>
              <a:rPr lang="en-US" sz="2000" dirty="0" smtClean="0">
                <a:latin typeface="Times New Roman" pitchFamily="18" charset="0"/>
                <a:cs typeface="Times New Roman" pitchFamily="18" charset="0"/>
              </a:rPr>
              <a:t>he </a:t>
            </a:r>
            <a:r>
              <a:rPr lang="en-US" sz="2000" dirty="0">
                <a:latin typeface="Times New Roman" pitchFamily="18" charset="0"/>
                <a:cs typeface="Times New Roman" pitchFamily="18" charset="0"/>
              </a:rPr>
              <a:t>study indicated that having people who could champion for execution of and bridge knowledge with coders could be a valuable resource to </a:t>
            </a:r>
            <a:r>
              <a:rPr lang="en-US" sz="2000" dirty="0" smtClean="0">
                <a:latin typeface="Times New Roman" pitchFamily="18" charset="0"/>
                <a:cs typeface="Times New Roman" pitchFamily="18" charset="0"/>
              </a:rPr>
              <a:t>contemplate</a:t>
            </a:r>
            <a:endParaRPr lang="en-US" sz="2000" dirty="0">
              <a:latin typeface="Times New Roman" pitchFamily="18" charset="0"/>
              <a:cs typeface="Times New Roman" pitchFamily="18" charset="0"/>
            </a:endParaRPr>
          </a:p>
          <a:p>
            <a:pPr marL="0" indent="0">
              <a:buNone/>
            </a:pP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604640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latin typeface="Times New Roman" pitchFamily="18" charset="0"/>
                <a:cs typeface="Times New Roman" pitchFamily="18" charset="0"/>
              </a:rPr>
              <a:t>Article 2</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a:xfrm>
            <a:off x="561109" y="1682607"/>
            <a:ext cx="8692111" cy="4593502"/>
          </a:xfrm>
        </p:spPr>
        <p:txBody>
          <a:bodyPr>
            <a:noAutofit/>
          </a:bodyPr>
          <a:lstStyle/>
          <a:p>
            <a:pPr>
              <a:buFont typeface="Wingdings" pitchFamily="2" charset="2"/>
              <a:buChar char="Ø"/>
            </a:pPr>
            <a:r>
              <a:rPr lang="en-US" sz="2000" dirty="0">
                <a:latin typeface="Times New Roman" pitchFamily="18" charset="0"/>
                <a:cs typeface="Times New Roman" pitchFamily="18" charset="0"/>
              </a:rPr>
              <a:t>Improving the quality of health to patients is facilitated by the enhanced healthcare </a:t>
            </a:r>
            <a:r>
              <a:rPr lang="en-US" sz="2000" dirty="0" smtClean="0">
                <a:latin typeface="Times New Roman" pitchFamily="18" charset="0"/>
                <a:cs typeface="Times New Roman" pitchFamily="18" charset="0"/>
              </a:rPr>
              <a:t>systems </a:t>
            </a:r>
          </a:p>
          <a:p>
            <a:pPr>
              <a:buFont typeface="Wingdings" pitchFamily="2" charset="2"/>
              <a:buChar char="Ø"/>
            </a:pPr>
            <a:r>
              <a:rPr lang="en-US" sz="2000" dirty="0" smtClean="0">
                <a:latin typeface="Times New Roman" pitchFamily="18" charset="0"/>
                <a:cs typeface="Times New Roman" pitchFamily="18" charset="0"/>
              </a:rPr>
              <a:t>According </a:t>
            </a:r>
            <a:r>
              <a:rPr lang="en-US" sz="2000" dirty="0">
                <a:latin typeface="Times New Roman" pitchFamily="18" charset="0"/>
                <a:cs typeface="Times New Roman" pitchFamily="18" charset="0"/>
              </a:rPr>
              <a:t>to </a:t>
            </a:r>
            <a:r>
              <a:rPr lang="en-US" sz="2000" dirty="0" smtClean="0">
                <a:latin typeface="Times New Roman" pitchFamily="18" charset="0"/>
                <a:cs typeface="Times New Roman" pitchFamily="18" charset="0"/>
              </a:rPr>
              <a:t>Singh &amp; </a:t>
            </a:r>
            <a:r>
              <a:rPr lang="en-US" sz="2000" dirty="0">
                <a:latin typeface="Times New Roman" pitchFamily="18" charset="0"/>
                <a:cs typeface="Times New Roman" pitchFamily="18" charset="0"/>
              </a:rPr>
              <a:t>Sittig</a:t>
            </a:r>
            <a:r>
              <a:rPr lang="en-US" sz="2000" dirty="0">
                <a:latin typeface="Times New Roman" pitchFamily="18" charset="0"/>
                <a:cs typeface="Times New Roman" pitchFamily="18" charset="0"/>
              </a:rPr>
              <a:t> (2016), requires a shared responsibility between private and public agencies, stakeholders and information technology departments </a:t>
            </a:r>
            <a:endParaRPr lang="en-US" sz="2000" dirty="0">
              <a:latin typeface="Times New Roman" pitchFamily="18" charset="0"/>
              <a:cs typeface="Times New Roman" pitchFamily="18" charset="0"/>
            </a:endParaRPr>
          </a:p>
          <a:p>
            <a:pPr>
              <a:buFont typeface="Wingdings" pitchFamily="2" charset="2"/>
              <a:buChar char="Ø"/>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report </a:t>
            </a:r>
            <a:r>
              <a:rPr lang="en-US" sz="2000" i="1" dirty="0">
                <a:latin typeface="Times New Roman" pitchFamily="18" charset="0"/>
                <a:cs typeface="Times New Roman" pitchFamily="18" charset="0"/>
              </a:rPr>
              <a:t>Measuring and improving patient safety through </a:t>
            </a:r>
            <a:r>
              <a:rPr lang="en-US" sz="2000" i="1" dirty="0" smtClean="0">
                <a:latin typeface="Times New Roman" pitchFamily="18" charset="0"/>
                <a:cs typeface="Times New Roman" pitchFamily="18" charset="0"/>
              </a:rPr>
              <a:t>health </a:t>
            </a:r>
            <a:r>
              <a:rPr lang="en-US" sz="2000" i="1" dirty="0">
                <a:latin typeface="Times New Roman" pitchFamily="18" charset="0"/>
                <a:cs typeface="Times New Roman" pitchFamily="18" charset="0"/>
              </a:rPr>
              <a:t>information technology: The Health IT Safety Framework </a:t>
            </a:r>
            <a:r>
              <a:rPr lang="en-US" sz="2000" dirty="0" smtClean="0">
                <a:latin typeface="Times New Roman" pitchFamily="18" charset="0"/>
                <a:cs typeface="Times New Roman" pitchFamily="18" charset="0"/>
              </a:rPr>
              <a:t>emphasized </a:t>
            </a:r>
            <a:r>
              <a:rPr lang="en-US" sz="2000" dirty="0">
                <a:latin typeface="Times New Roman" pitchFamily="18" charset="0"/>
                <a:cs typeface="Times New Roman" pitchFamily="18" charset="0"/>
              </a:rPr>
              <a:t>that developing safer healthcare systems improves </a:t>
            </a:r>
            <a:r>
              <a:rPr lang="en-US" sz="2000" dirty="0" smtClean="0">
                <a:latin typeface="Times New Roman" pitchFamily="18" charset="0"/>
                <a:cs typeface="Times New Roman" pitchFamily="18" charset="0"/>
              </a:rPr>
              <a:t>quality </a:t>
            </a:r>
            <a:r>
              <a:rPr lang="en-US" sz="2000" dirty="0">
                <a:latin typeface="Times New Roman" pitchFamily="18" charset="0"/>
                <a:cs typeface="Times New Roman" pitchFamily="18" charset="0"/>
              </a:rPr>
              <a:t>of healthcare offered </a:t>
            </a:r>
            <a:endParaRPr lang="en-US" sz="2000" dirty="0">
              <a:latin typeface="Times New Roman" pitchFamily="18" charset="0"/>
              <a:cs typeface="Times New Roman" pitchFamily="18" charset="0"/>
            </a:endParaRPr>
          </a:p>
          <a:p>
            <a:pPr>
              <a:buFont typeface="Wingdings" pitchFamily="2" charset="2"/>
              <a:buChar char="Ø"/>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article has focused on the importance of shared responsibility within stakeholders in refining the present state of electronic health systems and creating the impending </a:t>
            </a:r>
            <a:r>
              <a:rPr lang="en-US" sz="2000" dirty="0" smtClean="0">
                <a:latin typeface="Times New Roman" pitchFamily="18" charset="0"/>
                <a:cs typeface="Times New Roman" pitchFamily="18" charset="0"/>
              </a:rPr>
              <a:t>rules</a:t>
            </a:r>
          </a:p>
          <a:p>
            <a:pPr>
              <a:buFont typeface="Wingdings" pitchFamily="2" charset="2"/>
              <a:buChar char="Ø"/>
            </a:pPr>
            <a:r>
              <a:rPr lang="en-US" sz="2000" dirty="0" smtClean="0">
                <a:latin typeface="Times New Roman" pitchFamily="18" charset="0"/>
                <a:cs typeface="Times New Roman" pitchFamily="18" charset="0"/>
              </a:rPr>
              <a:t>Also, coming up with protocols </a:t>
            </a:r>
            <a:r>
              <a:rPr lang="en-US" sz="2000" dirty="0">
                <a:latin typeface="Times New Roman" pitchFamily="18" charset="0"/>
                <a:cs typeface="Times New Roman" pitchFamily="18" charset="0"/>
              </a:rPr>
              <a:t>and standards for easy interoperability, usability and improve </a:t>
            </a:r>
            <a:r>
              <a:rPr lang="en-US" sz="2000" dirty="0" smtClean="0">
                <a:latin typeface="Times New Roman" pitchFamily="18" charset="0"/>
                <a:cs typeface="Times New Roman" pitchFamily="18" charset="0"/>
              </a:rPr>
              <a:t>security</a:t>
            </a:r>
            <a:endParaRPr lang="en-US" sz="2000" dirty="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648514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75D8F8-A898-4282-BAF9-5F2B05BFFEB8}"/>
              </a:ext>
            </a:extLst>
          </p:cNvPr>
          <p:cNvSpPr>
            <a:spLocks noGrp="1"/>
          </p:cNvSpPr>
          <p:nvPr>
            <p:ph type="title"/>
          </p:nvPr>
        </p:nvSpPr>
        <p:spPr/>
        <p:txBody>
          <a:bodyPr>
            <a:normAutofit/>
          </a:bodyPr>
          <a:lstStyle/>
          <a:p>
            <a:pPr algn="ctr"/>
            <a:r>
              <a:rPr lang="en-US" sz="4000" dirty="0" smtClean="0">
                <a:latin typeface="Times New Roman" panose="02020603050405020304" pitchFamily="18" charset="0"/>
                <a:cs typeface="Times New Roman" panose="02020603050405020304" pitchFamily="18" charset="0"/>
              </a:rPr>
              <a:t>Article 3</a:t>
            </a:r>
            <a:endParaRPr lang="en-US"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148F41B2-423C-4292-8EF9-2E05BB7286D3}"/>
              </a:ext>
            </a:extLst>
          </p:cNvPr>
          <p:cNvSpPr>
            <a:spLocks noGrp="1"/>
          </p:cNvSpPr>
          <p:nvPr>
            <p:ph idx="1"/>
          </p:nvPr>
        </p:nvSpPr>
        <p:spPr>
          <a:xfrm>
            <a:off x="623455" y="1537135"/>
            <a:ext cx="8608984" cy="4697411"/>
          </a:xfrm>
        </p:spPr>
        <p:txBody>
          <a:bodyPr>
            <a:noAutofit/>
          </a:bodyPr>
          <a:lstStyle/>
          <a:p>
            <a:pPr>
              <a:buFont typeface="Wingdings" pitchFamily="2" charset="2"/>
              <a:buChar char="Ø"/>
            </a:pPr>
            <a:r>
              <a:rPr lang="en-US" sz="2000" dirty="0">
                <a:latin typeface="Times New Roman" pitchFamily="18" charset="0"/>
                <a:cs typeface="Times New Roman" pitchFamily="18" charset="0"/>
              </a:rPr>
              <a:t>Health information systems have developed and improved the quality of healthcare being </a:t>
            </a:r>
            <a:r>
              <a:rPr lang="en-US" sz="2000" dirty="0" smtClean="0">
                <a:latin typeface="Times New Roman" pitchFamily="18" charset="0"/>
                <a:cs typeface="Times New Roman" pitchFamily="18" charset="0"/>
              </a:rPr>
              <a:t>offered</a:t>
            </a:r>
          </a:p>
          <a:p>
            <a:pPr>
              <a:buFont typeface="Wingdings" pitchFamily="2" charset="2"/>
              <a:buChar char="Ø"/>
            </a:pPr>
            <a:r>
              <a:rPr lang="en-US" sz="2000" dirty="0" smtClean="0">
                <a:latin typeface="Times New Roman" pitchFamily="18" charset="0"/>
                <a:cs typeface="Times New Roman" pitchFamily="18" charset="0"/>
              </a:rPr>
              <a:t>For </a:t>
            </a:r>
            <a:r>
              <a:rPr lang="en-US" sz="2000" dirty="0">
                <a:latin typeface="Times New Roman" pitchFamily="18" charset="0"/>
                <a:cs typeface="Times New Roman" pitchFamily="18" charset="0"/>
              </a:rPr>
              <a:t>instance, in the radiology department the </a:t>
            </a:r>
            <a:r>
              <a:rPr lang="en-US" sz="2000" dirty="0" smtClean="0">
                <a:latin typeface="Times New Roman" pitchFamily="18" charset="0"/>
                <a:cs typeface="Times New Roman" pitchFamily="18" charset="0"/>
              </a:rPr>
              <a:t>use </a:t>
            </a:r>
            <a:r>
              <a:rPr lang="en-US" sz="2000" dirty="0">
                <a:latin typeface="Times New Roman" pitchFamily="18" charset="0"/>
                <a:cs typeface="Times New Roman" pitchFamily="18" charset="0"/>
              </a:rPr>
              <a:t>is divided into two; the archives system and the tracking </a:t>
            </a:r>
            <a:r>
              <a:rPr lang="en-US" sz="2000" dirty="0" smtClean="0">
                <a:latin typeface="Times New Roman" pitchFamily="18" charset="0"/>
                <a:cs typeface="Times New Roman" pitchFamily="18" charset="0"/>
              </a:rPr>
              <a:t>system</a:t>
            </a:r>
          </a:p>
          <a:p>
            <a:pPr>
              <a:buFont typeface="Wingdings" pitchFamily="2" charset="2"/>
              <a:buChar char="Ø"/>
            </a:pPr>
            <a:r>
              <a:rPr lang="en-US" sz="2000" dirty="0" smtClean="0">
                <a:latin typeface="Times New Roman" pitchFamily="18" charset="0"/>
                <a:cs typeface="Times New Roman" pitchFamily="18" charset="0"/>
              </a:rPr>
              <a:t>In </a:t>
            </a:r>
            <a:r>
              <a:rPr lang="en-US" sz="2000" dirty="0">
                <a:latin typeface="Times New Roman" pitchFamily="18" charset="0"/>
                <a:cs typeface="Times New Roman" pitchFamily="18" charset="0"/>
              </a:rPr>
              <a:t>radiology department the information system has been successful in managing the patient’s conditions and improving patient </a:t>
            </a:r>
            <a:r>
              <a:rPr lang="en-US" sz="2000" dirty="0" smtClean="0">
                <a:latin typeface="Times New Roman" pitchFamily="18" charset="0"/>
                <a:cs typeface="Times New Roman" pitchFamily="18" charset="0"/>
              </a:rPr>
              <a:t>care</a:t>
            </a:r>
          </a:p>
          <a:p>
            <a:pPr>
              <a:buFont typeface="Wingdings" pitchFamily="2" charset="2"/>
              <a:buChar char="Ø"/>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research has focused on developing an integrated health information system through use of machine learning and statistical models </a:t>
            </a:r>
            <a:r>
              <a:rPr lang="en-US" sz="2000" dirty="0" smtClean="0">
                <a:latin typeface="Times New Roman" pitchFamily="18" charset="0"/>
                <a:cs typeface="Times New Roman" pitchFamily="18" charset="0"/>
              </a:rPr>
              <a:t>(</a:t>
            </a:r>
            <a:r>
              <a:rPr lang="en-US" sz="2000" dirty="0">
                <a:latin typeface="Times New Roman" pitchFamily="18" charset="0"/>
                <a:cs typeface="Times New Roman" pitchFamily="18" charset="0"/>
              </a:rPr>
              <a:t>Wang, 2018</a:t>
            </a:r>
            <a:r>
              <a:rPr lang="en-US" sz="2000" dirty="0" smtClean="0">
                <a:latin typeface="Times New Roman" pitchFamily="18" charset="0"/>
                <a:cs typeface="Times New Roman" pitchFamily="18" charset="0"/>
              </a:rPr>
              <a:t>) </a:t>
            </a:r>
          </a:p>
          <a:p>
            <a:pPr>
              <a:buFont typeface="Wingdings" pitchFamily="2" charset="2"/>
              <a:buChar char="Ø"/>
            </a:pPr>
            <a:r>
              <a:rPr lang="en-US" sz="2000" dirty="0" smtClean="0">
                <a:latin typeface="Times New Roman" pitchFamily="18" charset="0"/>
                <a:cs typeface="Times New Roman" pitchFamily="18" charset="0"/>
              </a:rPr>
              <a:t>Currently </a:t>
            </a:r>
            <a:r>
              <a:rPr lang="en-US" sz="2000" dirty="0">
                <a:latin typeface="Times New Roman" pitchFamily="18" charset="0"/>
                <a:cs typeface="Times New Roman" pitchFamily="18" charset="0"/>
              </a:rPr>
              <a:t>the tracking health information system includes the electronic health record system while the archive health information system is the picture archive and communication </a:t>
            </a:r>
            <a:r>
              <a:rPr lang="en-US" sz="2000" dirty="0" smtClean="0">
                <a:latin typeface="Times New Roman" pitchFamily="18" charset="0"/>
                <a:cs typeface="Times New Roman" pitchFamily="18" charset="0"/>
              </a:rPr>
              <a:t>system</a:t>
            </a:r>
            <a:endParaRPr lang="en-US" sz="2000" dirty="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4120074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11382"/>
          </a:xfrm>
        </p:spPr>
        <p:txBody>
          <a:bodyPr>
            <a:normAutofit/>
          </a:bodyPr>
          <a:lstStyle/>
          <a:p>
            <a:pPr algn="ctr"/>
            <a:r>
              <a:rPr lang="en-US" sz="4000" dirty="0" smtClean="0">
                <a:latin typeface="Times New Roman" pitchFamily="18" charset="0"/>
                <a:cs typeface="Times New Roman" pitchFamily="18" charset="0"/>
              </a:rPr>
              <a:t>Article 4</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a:xfrm>
            <a:off x="665018" y="1599480"/>
            <a:ext cx="8588202" cy="5029920"/>
          </a:xfrm>
        </p:spPr>
        <p:txBody>
          <a:bodyPr>
            <a:normAutofit fontScale="55000" lnSpcReduction="20000"/>
          </a:bodyPr>
          <a:lstStyle/>
          <a:p>
            <a:pPr>
              <a:buFont typeface="Wingdings" pitchFamily="2" charset="2"/>
              <a:buChar char="Ø"/>
            </a:pPr>
            <a:r>
              <a:rPr lang="en-US" sz="3600" dirty="0">
                <a:latin typeface="Times New Roman" pitchFamily="18" charset="0"/>
                <a:cs typeface="Times New Roman" pitchFamily="18" charset="0"/>
              </a:rPr>
              <a:t>Changes in the healthcare sector have been expanding significantly from enhancing the recording and diagnoses system to improving the proficiency in clinical care and </a:t>
            </a:r>
            <a:r>
              <a:rPr lang="en-US" sz="3600" dirty="0" smtClean="0">
                <a:latin typeface="Times New Roman" pitchFamily="18" charset="0"/>
                <a:cs typeface="Times New Roman" pitchFamily="18" charset="0"/>
              </a:rPr>
              <a:t>research</a:t>
            </a:r>
          </a:p>
          <a:p>
            <a:pPr>
              <a:buFont typeface="Wingdings" pitchFamily="2" charset="2"/>
              <a:buChar char="Ø"/>
            </a:pPr>
            <a:r>
              <a:rPr lang="en-US" sz="3600" dirty="0" smtClean="0">
                <a:latin typeface="Times New Roman" pitchFamily="18" charset="0"/>
                <a:cs typeface="Times New Roman" pitchFamily="18" charset="0"/>
              </a:rPr>
              <a:t>The </a:t>
            </a:r>
            <a:r>
              <a:rPr lang="en-US" sz="3600" dirty="0">
                <a:latin typeface="Times New Roman" pitchFamily="18" charset="0"/>
                <a:cs typeface="Times New Roman" pitchFamily="18" charset="0"/>
              </a:rPr>
              <a:t>article </a:t>
            </a:r>
            <a:r>
              <a:rPr lang="en-US" sz="3600" i="1" dirty="0" smtClean="0">
                <a:latin typeface="Times New Roman" pitchFamily="18" charset="0"/>
                <a:cs typeface="Times New Roman" pitchFamily="18" charset="0"/>
              </a:rPr>
              <a:t>strategies </a:t>
            </a:r>
            <a:r>
              <a:rPr lang="en-US" sz="3600" i="1" dirty="0">
                <a:latin typeface="Times New Roman" pitchFamily="18" charset="0"/>
                <a:cs typeface="Times New Roman" pitchFamily="18" charset="0"/>
              </a:rPr>
              <a:t>for </a:t>
            </a:r>
            <a:r>
              <a:rPr lang="en-US" sz="3600" i="1" dirty="0" smtClean="0">
                <a:latin typeface="Times New Roman" pitchFamily="18" charset="0"/>
                <a:cs typeface="Times New Roman" pitchFamily="18" charset="0"/>
              </a:rPr>
              <a:t>developing </a:t>
            </a:r>
            <a:r>
              <a:rPr lang="en-US" sz="3600" i="1" dirty="0">
                <a:latin typeface="Times New Roman" pitchFamily="18" charset="0"/>
                <a:cs typeface="Times New Roman" pitchFamily="18" charset="0"/>
              </a:rPr>
              <a:t>and recognizing faculty working in quality improvement and patient </a:t>
            </a:r>
            <a:r>
              <a:rPr lang="en-US" sz="3600" i="1" dirty="0" smtClean="0">
                <a:latin typeface="Times New Roman" pitchFamily="18" charset="0"/>
                <a:cs typeface="Times New Roman" pitchFamily="18" charset="0"/>
              </a:rPr>
              <a:t>safety</a:t>
            </a:r>
            <a:r>
              <a:rPr lang="en-US" sz="3600" dirty="0" smtClean="0">
                <a:latin typeface="Times New Roman" pitchFamily="18" charset="0"/>
                <a:cs typeface="Times New Roman" pitchFamily="18" charset="0"/>
              </a:rPr>
              <a:t> </a:t>
            </a:r>
            <a:r>
              <a:rPr lang="en-US" sz="3600" dirty="0">
                <a:latin typeface="Times New Roman" pitchFamily="18" charset="0"/>
                <a:cs typeface="Times New Roman" pitchFamily="18" charset="0"/>
              </a:rPr>
              <a:t>has researched on ways that the health facility department may use to improve quality for patient safety (Coleman et al., </a:t>
            </a:r>
            <a:r>
              <a:rPr lang="en-US" sz="3600" dirty="0" smtClean="0">
                <a:latin typeface="Times New Roman" pitchFamily="18" charset="0"/>
                <a:cs typeface="Times New Roman" pitchFamily="18" charset="0"/>
              </a:rPr>
              <a:t>2017)</a:t>
            </a:r>
          </a:p>
          <a:p>
            <a:pPr>
              <a:buFont typeface="Wingdings" pitchFamily="2" charset="2"/>
              <a:buChar char="Ø"/>
            </a:pPr>
            <a:r>
              <a:rPr lang="en-US" sz="3600" dirty="0" smtClean="0">
                <a:latin typeface="Times New Roman" pitchFamily="18" charset="0"/>
                <a:cs typeface="Times New Roman" pitchFamily="18" charset="0"/>
              </a:rPr>
              <a:t>It </a:t>
            </a:r>
            <a:r>
              <a:rPr lang="en-US" sz="3600" dirty="0">
                <a:latin typeface="Times New Roman" pitchFamily="18" charset="0"/>
                <a:cs typeface="Times New Roman" pitchFamily="18" charset="0"/>
              </a:rPr>
              <a:t>is the responsibility of the department to ensure that patients are satisfied through the use of expert nurses </a:t>
            </a:r>
            <a:endParaRPr lang="en-US" sz="3600" dirty="0" smtClean="0">
              <a:latin typeface="Times New Roman" pitchFamily="18" charset="0"/>
              <a:cs typeface="Times New Roman" pitchFamily="18" charset="0"/>
            </a:endParaRPr>
          </a:p>
          <a:p>
            <a:pPr>
              <a:buFont typeface="Wingdings" pitchFamily="2" charset="2"/>
              <a:buChar char="Ø"/>
            </a:pPr>
            <a:r>
              <a:rPr lang="en-US" sz="3600" dirty="0" smtClean="0">
                <a:latin typeface="Times New Roman" pitchFamily="18" charset="0"/>
                <a:cs typeface="Times New Roman" pitchFamily="18" charset="0"/>
              </a:rPr>
              <a:t>The </a:t>
            </a:r>
            <a:r>
              <a:rPr lang="en-US" sz="3600" dirty="0">
                <a:latin typeface="Times New Roman" pitchFamily="18" charset="0"/>
                <a:cs typeface="Times New Roman" pitchFamily="18" charset="0"/>
              </a:rPr>
              <a:t>health department is responsible for ensuring its members acquire necessary skills and knowledge to improve on service performance and career </a:t>
            </a:r>
            <a:r>
              <a:rPr lang="en-US" sz="3600" dirty="0" smtClean="0">
                <a:latin typeface="Times New Roman" pitchFamily="18" charset="0"/>
                <a:cs typeface="Times New Roman" pitchFamily="18" charset="0"/>
              </a:rPr>
              <a:t>development</a:t>
            </a:r>
          </a:p>
          <a:p>
            <a:pPr>
              <a:buFont typeface="Wingdings" pitchFamily="2" charset="2"/>
              <a:buChar char="Ø"/>
            </a:pPr>
            <a:r>
              <a:rPr lang="en-US" sz="3600" dirty="0" smtClean="0">
                <a:latin typeface="Times New Roman" pitchFamily="18" charset="0"/>
                <a:cs typeface="Times New Roman" pitchFamily="18" charset="0"/>
              </a:rPr>
              <a:t>The </a:t>
            </a:r>
            <a:r>
              <a:rPr lang="en-US" sz="3600" dirty="0">
                <a:latin typeface="Times New Roman" pitchFamily="18" charset="0"/>
                <a:cs typeface="Times New Roman" pitchFamily="18" charset="0"/>
              </a:rPr>
              <a:t>health faculty has improved and therefore they require physicians and experts responsible for operating diagnoses systems and record </a:t>
            </a:r>
            <a:r>
              <a:rPr lang="en-US" sz="3600" dirty="0" smtClean="0">
                <a:latin typeface="Times New Roman" pitchFamily="18" charset="0"/>
                <a:cs typeface="Times New Roman" pitchFamily="18" charset="0"/>
              </a:rPr>
              <a:t>systems</a:t>
            </a:r>
            <a:endParaRPr lang="en-US" sz="3600" dirty="0">
              <a:latin typeface="Times New Roman" pitchFamily="18" charset="0"/>
              <a:cs typeface="Times New Roman" pitchFamily="18" charset="0"/>
            </a:endParaRPr>
          </a:p>
          <a:p>
            <a:pPr>
              <a:buFont typeface="Wingdings" pitchFamily="2" charset="2"/>
              <a:buChar char="Ø"/>
            </a:pPr>
            <a:r>
              <a:rPr lang="en-US" sz="3600" dirty="0" smtClean="0">
                <a:latin typeface="Times New Roman" pitchFamily="18" charset="0"/>
                <a:cs typeface="Times New Roman" pitchFamily="18" charset="0"/>
              </a:rPr>
              <a:t> </a:t>
            </a:r>
            <a:r>
              <a:rPr lang="en-US" sz="3600" dirty="0">
                <a:latin typeface="Times New Roman" pitchFamily="18" charset="0"/>
                <a:cs typeface="Times New Roman" pitchFamily="18" charset="0"/>
              </a:rPr>
              <a:t>Development of clinicians’ education and medical schools have helped in </a:t>
            </a:r>
            <a:r>
              <a:rPr lang="en-US" sz="3600" dirty="0" smtClean="0">
                <a:latin typeface="Times New Roman" pitchFamily="18" charset="0"/>
                <a:cs typeface="Times New Roman" pitchFamily="18" charset="0"/>
              </a:rPr>
              <a:t>conducting </a:t>
            </a:r>
            <a:r>
              <a:rPr lang="en-US" sz="3600" dirty="0">
                <a:latin typeface="Times New Roman" pitchFamily="18" charset="0"/>
                <a:cs typeface="Times New Roman" pitchFamily="18" charset="0"/>
              </a:rPr>
              <a:t>extensive research and investigation regarding improvement of healthcare and patient </a:t>
            </a:r>
            <a:r>
              <a:rPr lang="en-US" sz="3600" dirty="0" smtClean="0">
                <a:latin typeface="Times New Roman" pitchFamily="18" charset="0"/>
                <a:cs typeface="Times New Roman" pitchFamily="18" charset="0"/>
              </a:rPr>
              <a:t>safety</a:t>
            </a:r>
            <a:endParaRPr lang="en-US" sz="3600" dirty="0">
              <a:latin typeface="Times New Roman" pitchFamily="18" charset="0"/>
              <a:cs typeface="Times New Roman" pitchFamily="18" charset="0"/>
            </a:endParaRPr>
          </a:p>
          <a:p>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3758477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latin typeface="Times New Roman" pitchFamily="18" charset="0"/>
                <a:cs typeface="Times New Roman" pitchFamily="18" charset="0"/>
              </a:rPr>
              <a:t>Recommendations</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0000" lnSpcReduction="20000"/>
          </a:bodyPr>
          <a:lstStyle/>
          <a:p>
            <a:pPr>
              <a:buFont typeface="Wingdings" pitchFamily="2" charset="2"/>
              <a:buChar char="Ø"/>
            </a:pPr>
            <a:r>
              <a:rPr lang="en-US" sz="3600" dirty="0">
                <a:latin typeface="Times New Roman" pitchFamily="18" charset="0"/>
                <a:cs typeface="Times New Roman" pitchFamily="18" charset="0"/>
              </a:rPr>
              <a:t>Interoperability should be improved in the healthcare information systems such as the electronic health record to allow easy operation of the </a:t>
            </a:r>
            <a:r>
              <a:rPr lang="en-US" sz="3600" dirty="0" smtClean="0">
                <a:latin typeface="Times New Roman" pitchFamily="18" charset="0"/>
                <a:cs typeface="Times New Roman" pitchFamily="18" charset="0"/>
              </a:rPr>
              <a:t>system </a:t>
            </a:r>
          </a:p>
          <a:p>
            <a:pPr>
              <a:buFont typeface="Wingdings" pitchFamily="2" charset="2"/>
              <a:buChar char="Ø"/>
            </a:pPr>
            <a:r>
              <a:rPr lang="en-US" sz="3600" dirty="0" smtClean="0">
                <a:latin typeface="Times New Roman" pitchFamily="18" charset="0"/>
                <a:cs typeface="Times New Roman" pitchFamily="18" charset="0"/>
              </a:rPr>
              <a:t>The </a:t>
            </a:r>
            <a:r>
              <a:rPr lang="en-US" sz="3600" dirty="0">
                <a:latin typeface="Times New Roman" pitchFamily="18" charset="0"/>
                <a:cs typeface="Times New Roman" pitchFamily="18" charset="0"/>
              </a:rPr>
              <a:t>national standards for interoperability should be created and reinforced to allow systems to have uniformity of </a:t>
            </a:r>
            <a:r>
              <a:rPr lang="en-US" sz="3600" dirty="0" smtClean="0">
                <a:latin typeface="Times New Roman" pitchFamily="18" charset="0"/>
                <a:cs typeface="Times New Roman" pitchFamily="18" charset="0"/>
              </a:rPr>
              <a:t>operation </a:t>
            </a:r>
          </a:p>
          <a:p>
            <a:pPr>
              <a:buFont typeface="Wingdings" pitchFamily="2" charset="2"/>
              <a:buChar char="Ø"/>
            </a:pPr>
            <a:r>
              <a:rPr lang="en-US" sz="3600" dirty="0" smtClean="0">
                <a:latin typeface="Times New Roman" pitchFamily="18" charset="0"/>
                <a:cs typeface="Times New Roman" pitchFamily="18" charset="0"/>
              </a:rPr>
              <a:t>The </a:t>
            </a:r>
            <a:r>
              <a:rPr lang="en-US" sz="3600" dirty="0">
                <a:latin typeface="Times New Roman" pitchFamily="18" charset="0"/>
                <a:cs typeface="Times New Roman" pitchFamily="18" charset="0"/>
              </a:rPr>
              <a:t>health systems are used for protection and identification therefore security of the systems should be highly </a:t>
            </a:r>
            <a:r>
              <a:rPr lang="en-US" sz="3600" dirty="0" smtClean="0">
                <a:latin typeface="Times New Roman" pitchFamily="18" charset="0"/>
                <a:cs typeface="Times New Roman" pitchFamily="18" charset="0"/>
              </a:rPr>
              <a:t>improved </a:t>
            </a:r>
          </a:p>
          <a:p>
            <a:pPr>
              <a:buFont typeface="Wingdings" pitchFamily="2" charset="2"/>
              <a:buChar char="Ø"/>
            </a:pPr>
            <a:r>
              <a:rPr lang="en-US" sz="3600" dirty="0" smtClean="0">
                <a:latin typeface="Times New Roman" pitchFamily="18" charset="0"/>
                <a:cs typeface="Times New Roman" pitchFamily="18" charset="0"/>
              </a:rPr>
              <a:t>The </a:t>
            </a:r>
            <a:r>
              <a:rPr lang="en-US" sz="3600" dirty="0">
                <a:latin typeface="Times New Roman" pitchFamily="18" charset="0"/>
                <a:cs typeface="Times New Roman" pitchFamily="18" charset="0"/>
              </a:rPr>
              <a:t>radiology department should also integrate both the archive and tracking system to allow improvement in patient </a:t>
            </a:r>
            <a:r>
              <a:rPr lang="en-US" sz="3600" dirty="0" smtClean="0">
                <a:latin typeface="Times New Roman" pitchFamily="18" charset="0"/>
                <a:cs typeface="Times New Roman" pitchFamily="18" charset="0"/>
              </a:rPr>
              <a:t>safety</a:t>
            </a:r>
            <a:endParaRPr lang="en-US" sz="3600" dirty="0">
              <a:latin typeface="Times New Roman" pitchFamily="18" charset="0"/>
              <a:cs typeface="Times New Roman" pitchFamily="18" charset="0"/>
            </a:endParaRPr>
          </a:p>
        </p:txBody>
      </p:sp>
    </p:spTree>
    <p:extLst>
      <p:ext uri="{BB962C8B-B14F-4D97-AF65-F5344CB8AC3E}">
        <p14:creationId xmlns:p14="http://schemas.microsoft.com/office/powerpoint/2010/main" val="13523522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latin typeface="Times New Roman" pitchFamily="18" charset="0"/>
                <a:cs typeface="Times New Roman" pitchFamily="18" charset="0"/>
              </a:rPr>
              <a:t>Continuation…</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Font typeface="Wingdings" pitchFamily="2" charset="2"/>
              <a:buChar char="Ø"/>
            </a:pPr>
            <a:r>
              <a:rPr lang="en-US" sz="2400" dirty="0">
                <a:latin typeface="Times New Roman" pitchFamily="18" charset="0"/>
                <a:cs typeface="Times New Roman" pitchFamily="18" charset="0"/>
              </a:rPr>
              <a:t>There is need to improve privacy and security practices in healthcare </a:t>
            </a:r>
            <a:r>
              <a:rPr lang="en-US" sz="2400" dirty="0" smtClean="0">
                <a:latin typeface="Times New Roman" pitchFamily="18" charset="0"/>
                <a:cs typeface="Times New Roman" pitchFamily="18" charset="0"/>
              </a:rPr>
              <a:t>facility </a:t>
            </a:r>
          </a:p>
          <a:p>
            <a:pPr>
              <a:buFont typeface="Wingdings" pitchFamily="2" charset="2"/>
              <a:buChar char="Ø"/>
            </a:pPr>
            <a:r>
              <a:rPr lang="en-US" sz="2400" dirty="0" smtClean="0">
                <a:latin typeface="Times New Roman" pitchFamily="18" charset="0"/>
                <a:cs typeface="Times New Roman" pitchFamily="18" charset="0"/>
              </a:rPr>
              <a:t>Despite </a:t>
            </a:r>
            <a:r>
              <a:rPr lang="en-US" sz="2400" dirty="0">
                <a:latin typeface="Times New Roman" pitchFamily="18" charset="0"/>
                <a:cs typeface="Times New Roman" pitchFamily="18" charset="0"/>
              </a:rPr>
              <a:t>creating guidelines, the organizations are responsible in putting measures to enable long-term </a:t>
            </a:r>
            <a:r>
              <a:rPr lang="en-US" sz="2400" dirty="0" smtClean="0">
                <a:latin typeface="Times New Roman" pitchFamily="18" charset="0"/>
                <a:cs typeface="Times New Roman" pitchFamily="18" charset="0"/>
              </a:rPr>
              <a:t>developments </a:t>
            </a:r>
          </a:p>
          <a:p>
            <a:pPr>
              <a:buFont typeface="Wingdings" pitchFamily="2" charset="2"/>
              <a:buChar char="Ø"/>
            </a:pPr>
            <a:r>
              <a:rPr lang="en-US" sz="2400" dirty="0" smtClean="0">
                <a:latin typeface="Times New Roman" pitchFamily="18" charset="0"/>
                <a:cs typeface="Times New Roman" pitchFamily="18" charset="0"/>
              </a:rPr>
              <a:t>Organizations </a:t>
            </a:r>
            <a:r>
              <a:rPr lang="en-US" sz="2400" dirty="0">
                <a:latin typeface="Times New Roman" pitchFamily="18" charset="0"/>
                <a:cs typeface="Times New Roman" pitchFamily="18" charset="0"/>
              </a:rPr>
              <a:t>should evaluate the electronic health records systems and find possible vulnerabilities </a:t>
            </a:r>
            <a:r>
              <a:rPr lang="en-US" sz="2400" dirty="0" smtClean="0">
                <a:latin typeface="Times New Roman" pitchFamily="18" charset="0"/>
                <a:cs typeface="Times New Roman" pitchFamily="18" charset="0"/>
              </a:rPr>
              <a:t>and solutions </a:t>
            </a:r>
          </a:p>
          <a:p>
            <a:pPr>
              <a:buFont typeface="Wingdings" pitchFamily="2" charset="2"/>
              <a:buChar char="Ø"/>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government should also provide funds and create healthcare organization responsible for health information systems research, development </a:t>
            </a:r>
            <a:r>
              <a:rPr lang="en-US" sz="2400" dirty="0" smtClean="0">
                <a:latin typeface="Times New Roman" pitchFamily="18" charset="0"/>
                <a:cs typeface="Times New Roman" pitchFamily="18" charset="0"/>
              </a:rPr>
              <a:t>and </a:t>
            </a:r>
            <a:r>
              <a:rPr lang="en-US" sz="2400" dirty="0">
                <a:latin typeface="Times New Roman" pitchFamily="18" charset="0"/>
                <a:cs typeface="Times New Roman" pitchFamily="18" charset="0"/>
              </a:rPr>
              <a:t>solutions to threats and </a:t>
            </a:r>
            <a:r>
              <a:rPr lang="en-US" sz="2400" dirty="0" smtClean="0">
                <a:latin typeface="Times New Roman" pitchFamily="18" charset="0"/>
                <a:cs typeface="Times New Roman" pitchFamily="18" charset="0"/>
              </a:rPr>
              <a:t>incidences</a:t>
            </a:r>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6733228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latin typeface="Times New Roman" pitchFamily="18" charset="0"/>
                <a:cs typeface="Times New Roman" pitchFamily="18" charset="0"/>
              </a:rPr>
              <a:t>Conclusion</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a:xfrm>
            <a:off x="540327" y="1682608"/>
            <a:ext cx="8733675" cy="4697410"/>
          </a:xfrm>
        </p:spPr>
        <p:txBody>
          <a:bodyPr>
            <a:noAutofit/>
          </a:bodyPr>
          <a:lstStyle/>
          <a:p>
            <a:pPr>
              <a:buFont typeface="Wingdings" pitchFamily="2" charset="2"/>
              <a:buChar char="Ø"/>
            </a:pPr>
            <a:r>
              <a:rPr lang="en-US" sz="2400" dirty="0">
                <a:latin typeface="Times New Roman" pitchFamily="18" charset="0"/>
                <a:cs typeface="Times New Roman" pitchFamily="18" charset="0"/>
              </a:rPr>
              <a:t>H</a:t>
            </a:r>
            <a:r>
              <a:rPr lang="en-US" sz="2400" dirty="0" smtClean="0">
                <a:latin typeface="Times New Roman" pitchFamily="18" charset="0"/>
                <a:cs typeface="Times New Roman" pitchFamily="18" charset="0"/>
              </a:rPr>
              <a:t>ealth </a:t>
            </a:r>
            <a:r>
              <a:rPr lang="en-US" sz="2400" dirty="0">
                <a:latin typeface="Times New Roman" pitchFamily="18" charset="0"/>
                <a:cs typeface="Times New Roman" pitchFamily="18" charset="0"/>
              </a:rPr>
              <a:t>information systems should be taken as a priority by the health faculty because of its role in improving the quality of health and patient </a:t>
            </a:r>
            <a:r>
              <a:rPr lang="en-US" sz="2400" dirty="0" smtClean="0">
                <a:latin typeface="Times New Roman" pitchFamily="18" charset="0"/>
                <a:cs typeface="Times New Roman" pitchFamily="18" charset="0"/>
              </a:rPr>
              <a:t>safety</a:t>
            </a:r>
          </a:p>
          <a:p>
            <a:pPr>
              <a:buFont typeface="Wingdings" pitchFamily="2" charset="2"/>
              <a:buChar char="Ø"/>
            </a:pPr>
            <a:r>
              <a:rPr lang="en-US" sz="2400" dirty="0" smtClean="0">
                <a:latin typeface="Times New Roman" pitchFamily="18" charset="0"/>
                <a:cs typeface="Times New Roman" pitchFamily="18" charset="0"/>
              </a:rPr>
              <a:t>Development </a:t>
            </a:r>
            <a:r>
              <a:rPr lang="en-US" sz="2400" dirty="0">
                <a:latin typeface="Times New Roman" pitchFamily="18" charset="0"/>
                <a:cs typeface="Times New Roman" pitchFamily="18" charset="0"/>
              </a:rPr>
              <a:t>of healthcare system is a shared responsibility among both private and public agency as well as </a:t>
            </a:r>
            <a:r>
              <a:rPr lang="en-US" sz="2400" dirty="0" smtClean="0">
                <a:latin typeface="Times New Roman" pitchFamily="18" charset="0"/>
                <a:cs typeface="Times New Roman" pitchFamily="18" charset="0"/>
              </a:rPr>
              <a:t>stakeholders</a:t>
            </a:r>
          </a:p>
          <a:p>
            <a:pPr>
              <a:buFont typeface="Wingdings" pitchFamily="2" charset="2"/>
              <a:buChar char="Ø"/>
            </a:pPr>
            <a:r>
              <a:rPr lang="en-US" sz="2400" dirty="0" smtClean="0">
                <a:latin typeface="Times New Roman" pitchFamily="18" charset="0"/>
                <a:cs typeface="Times New Roman" pitchFamily="18" charset="0"/>
              </a:rPr>
              <a:t>Most </a:t>
            </a:r>
            <a:r>
              <a:rPr lang="en-US" sz="2400" dirty="0">
                <a:latin typeface="Times New Roman" pitchFamily="18" charset="0"/>
                <a:cs typeface="Times New Roman" pitchFamily="18" charset="0"/>
              </a:rPr>
              <a:t>patient’s data are received in a faster way and thus saving patients </a:t>
            </a:r>
            <a:r>
              <a:rPr lang="en-US" sz="2400" dirty="0" smtClean="0">
                <a:latin typeface="Times New Roman" pitchFamily="18" charset="0"/>
                <a:cs typeface="Times New Roman" pitchFamily="18" charset="0"/>
              </a:rPr>
              <a:t>life</a:t>
            </a:r>
          </a:p>
          <a:p>
            <a:pPr>
              <a:buFont typeface="Wingdings" pitchFamily="2" charset="2"/>
              <a:buChar char="Ø"/>
            </a:pPr>
            <a:r>
              <a:rPr lang="en-US" sz="2400" dirty="0" smtClean="0">
                <a:latin typeface="Times New Roman" pitchFamily="18" charset="0"/>
                <a:cs typeface="Times New Roman" pitchFamily="18" charset="0"/>
              </a:rPr>
              <a:t>Therefore, </a:t>
            </a:r>
            <a:r>
              <a:rPr lang="en-US" sz="2400" dirty="0">
                <a:latin typeface="Times New Roman" pitchFamily="18" charset="0"/>
                <a:cs typeface="Times New Roman" pitchFamily="18" charset="0"/>
              </a:rPr>
              <a:t>improvement in health system has facilitated to the improvement of patient safety and quality </a:t>
            </a:r>
            <a:r>
              <a:rPr lang="en-US" sz="2400" dirty="0" smtClean="0">
                <a:latin typeface="Times New Roman" pitchFamily="18" charset="0"/>
                <a:cs typeface="Times New Roman" pitchFamily="18" charset="0"/>
              </a:rPr>
              <a:t>goals</a:t>
            </a:r>
            <a:endParaRPr lang="en-US" sz="2400" dirty="0">
              <a:latin typeface="Times New Roman" pitchFamily="18" charset="0"/>
              <a:cs typeface="Times New Roman" pitchFamily="18" charset="0"/>
            </a:endParaRPr>
          </a:p>
          <a:p>
            <a:pPr marL="0" indent="0">
              <a:buNone/>
            </a:pP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743795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itchFamily="18" charset="0"/>
                <a:cs typeface="Times New Roman" pitchFamily="18" charset="0"/>
              </a:rPr>
              <a:t>References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0" indent="0">
              <a:buNone/>
            </a:pPr>
            <a:r>
              <a:rPr lang="en-US" sz="2000" dirty="0">
                <a:latin typeface="Times New Roman" pitchFamily="18" charset="0"/>
                <a:cs typeface="Times New Roman" pitchFamily="18" charset="0"/>
              </a:rPr>
              <a:t>Coleman, D. L., </a:t>
            </a:r>
            <a:r>
              <a:rPr lang="en-US" sz="2000" dirty="0">
                <a:latin typeface="Times New Roman" pitchFamily="18" charset="0"/>
                <a:cs typeface="Times New Roman" pitchFamily="18" charset="0"/>
              </a:rPr>
              <a:t>Wardrop</a:t>
            </a:r>
            <a:r>
              <a:rPr lang="en-US" sz="2000" dirty="0">
                <a:latin typeface="Times New Roman" pitchFamily="18" charset="0"/>
                <a:cs typeface="Times New Roman" pitchFamily="18" charset="0"/>
              </a:rPr>
              <a:t> III, R. M., Levinson, W. S., </a:t>
            </a:r>
            <a:r>
              <a:rPr lang="en-US" sz="2000" dirty="0">
                <a:latin typeface="Times New Roman" pitchFamily="18" charset="0"/>
                <a:cs typeface="Times New Roman" pitchFamily="18" charset="0"/>
              </a:rPr>
              <a:t>Zeidel</a:t>
            </a:r>
            <a:r>
              <a:rPr lang="en-US" sz="2000" dirty="0">
                <a:latin typeface="Times New Roman" pitchFamily="18" charset="0"/>
                <a:cs typeface="Times New Roman" pitchFamily="18" charset="0"/>
              </a:rPr>
              <a:t>, M. L., &amp; Parsons, P. </a:t>
            </a:r>
            <a:r>
              <a:rPr lang="en-US" sz="2000" dirty="0" smtClean="0">
                <a:latin typeface="Times New Roman" pitchFamily="18" charset="0"/>
                <a:cs typeface="Times New Roman" pitchFamily="18" charset="0"/>
              </a:rPr>
              <a:t>	E</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a:t>
            </a:r>
            <a:r>
              <a:rPr lang="en-US" sz="2000" dirty="0">
                <a:latin typeface="Times New Roman" pitchFamily="18" charset="0"/>
                <a:cs typeface="Times New Roman" pitchFamily="18" charset="0"/>
              </a:rPr>
              <a:t>2017). Strategies for developing and recognizing faculty working in </a:t>
            </a:r>
            <a:r>
              <a:rPr lang="en-US" sz="2000" dirty="0" smtClean="0">
                <a:latin typeface="Times New Roman" pitchFamily="18" charset="0"/>
                <a:cs typeface="Times New Roman" pitchFamily="18" charset="0"/>
              </a:rPr>
              <a:t>	quality improvement </a:t>
            </a:r>
            <a:r>
              <a:rPr lang="en-US" sz="2000" dirty="0">
                <a:latin typeface="Times New Roman" pitchFamily="18" charset="0"/>
                <a:cs typeface="Times New Roman" pitchFamily="18" charset="0"/>
              </a:rPr>
              <a:t>and patient safety. </a:t>
            </a:r>
            <a:r>
              <a:rPr lang="en-US" sz="2000" i="1" dirty="0">
                <a:latin typeface="Times New Roman" pitchFamily="18" charset="0"/>
                <a:cs typeface="Times New Roman" pitchFamily="18" charset="0"/>
              </a:rPr>
              <a:t>Academic Medicine</a:t>
            </a:r>
            <a:r>
              <a:rPr lang="en-US" sz="2000" dirty="0">
                <a:latin typeface="Times New Roman" pitchFamily="18" charset="0"/>
                <a:cs typeface="Times New Roman" pitchFamily="18" charset="0"/>
              </a:rPr>
              <a:t>, </a:t>
            </a:r>
            <a:r>
              <a:rPr lang="en-US" sz="2000" i="1" dirty="0">
                <a:latin typeface="Times New Roman" pitchFamily="18" charset="0"/>
                <a:cs typeface="Times New Roman" pitchFamily="18" charset="0"/>
              </a:rPr>
              <a:t>92</a:t>
            </a:r>
            <a:r>
              <a:rPr lang="en-US" sz="2000" dirty="0">
                <a:latin typeface="Times New Roman" pitchFamily="18" charset="0"/>
                <a:cs typeface="Times New Roman" pitchFamily="18" charset="0"/>
              </a:rPr>
              <a:t>(1), 52-57.</a:t>
            </a:r>
          </a:p>
          <a:p>
            <a:pPr marL="0" indent="0">
              <a:buNone/>
            </a:pPr>
            <a:r>
              <a:rPr lang="en-US" sz="2000" dirty="0">
                <a:latin typeface="Times New Roman" pitchFamily="18" charset="0"/>
                <a:cs typeface="Times New Roman" pitchFamily="18" charset="0"/>
              </a:rPr>
              <a:t>Singh, H., &amp; </a:t>
            </a:r>
            <a:r>
              <a:rPr lang="en-US" sz="2000" dirty="0">
                <a:latin typeface="Times New Roman" pitchFamily="18" charset="0"/>
                <a:cs typeface="Times New Roman" pitchFamily="18" charset="0"/>
              </a:rPr>
              <a:t>Sittig</a:t>
            </a:r>
            <a:r>
              <a:rPr lang="en-US" sz="2000" dirty="0">
                <a:latin typeface="Times New Roman" pitchFamily="18" charset="0"/>
                <a:cs typeface="Times New Roman" pitchFamily="18" charset="0"/>
              </a:rPr>
              <a:t>, D. F. (2016). Measuring and improving patient safety through </a:t>
            </a:r>
            <a:r>
              <a:rPr lang="en-US" sz="2000" dirty="0" smtClean="0">
                <a:latin typeface="Times New Roman" pitchFamily="18" charset="0"/>
                <a:cs typeface="Times New Roman" pitchFamily="18" charset="0"/>
              </a:rPr>
              <a:t>	health </a:t>
            </a:r>
            <a:r>
              <a:rPr lang="en-US" sz="2000" dirty="0">
                <a:latin typeface="Times New Roman" pitchFamily="18" charset="0"/>
                <a:cs typeface="Times New Roman" pitchFamily="18" charset="0"/>
              </a:rPr>
              <a:t>information technology: The Health IT Safety Framework. </a:t>
            </a:r>
            <a:r>
              <a:rPr lang="en-US" sz="2000" i="1" dirty="0">
                <a:latin typeface="Times New Roman" pitchFamily="18" charset="0"/>
                <a:cs typeface="Times New Roman" pitchFamily="18" charset="0"/>
              </a:rPr>
              <a:t>BMJ </a:t>
            </a:r>
            <a:r>
              <a:rPr lang="en-US" sz="2000" i="1" dirty="0">
                <a:latin typeface="Times New Roman" pitchFamily="18" charset="0"/>
                <a:cs typeface="Times New Roman" pitchFamily="18" charset="0"/>
              </a:rPr>
              <a:t>Qual</a:t>
            </a:r>
            <a:r>
              <a:rPr lang="en-US" sz="2000" i="1" dirty="0">
                <a:latin typeface="Times New Roman" pitchFamily="18" charset="0"/>
                <a:cs typeface="Times New Roman" pitchFamily="18" charset="0"/>
              </a:rPr>
              <a:t> </a:t>
            </a:r>
            <a:r>
              <a:rPr lang="en-US" sz="2000" i="1" dirty="0" smtClean="0">
                <a:latin typeface="Times New Roman" pitchFamily="18" charset="0"/>
                <a:cs typeface="Times New Roman" pitchFamily="18" charset="0"/>
              </a:rPr>
              <a:t>	</a:t>
            </a:r>
            <a:r>
              <a:rPr lang="en-US" sz="2000" i="1" dirty="0" smtClean="0">
                <a:latin typeface="Times New Roman" pitchFamily="18" charset="0"/>
                <a:cs typeface="Times New Roman" pitchFamily="18" charset="0"/>
              </a:rPr>
              <a:t>Saf</a:t>
            </a:r>
            <a:r>
              <a:rPr lang="en-US" sz="2000" dirty="0">
                <a:latin typeface="Times New Roman" pitchFamily="18" charset="0"/>
                <a:cs typeface="Times New Roman" pitchFamily="18" charset="0"/>
              </a:rPr>
              <a:t>, </a:t>
            </a:r>
            <a:r>
              <a:rPr lang="en-US" sz="2000" i="1" dirty="0">
                <a:latin typeface="Times New Roman" pitchFamily="18" charset="0"/>
                <a:cs typeface="Times New Roman" pitchFamily="18" charset="0"/>
              </a:rPr>
              <a:t>25</a:t>
            </a:r>
            <a:r>
              <a:rPr lang="en-US" sz="2000" dirty="0">
                <a:latin typeface="Times New Roman" pitchFamily="18" charset="0"/>
                <a:cs typeface="Times New Roman" pitchFamily="18" charset="0"/>
              </a:rPr>
              <a:t>(4), 226-232.</a:t>
            </a:r>
          </a:p>
          <a:p>
            <a:pPr marL="0" indent="0">
              <a:buNone/>
            </a:pPr>
            <a:r>
              <a:rPr lang="en-US" sz="2000" dirty="0">
                <a:latin typeface="Times New Roman" pitchFamily="18" charset="0"/>
                <a:cs typeface="Times New Roman" pitchFamily="18" charset="0"/>
              </a:rPr>
              <a:t>Sue S Feldman, S. B. (2019). Health Information Technology in Healthcare </a:t>
            </a:r>
            <a:r>
              <a:rPr lang="en-US" sz="2000" dirty="0" smtClean="0">
                <a:latin typeface="Times New Roman" pitchFamily="18" charset="0"/>
                <a:cs typeface="Times New Roman" pitchFamily="18" charset="0"/>
              </a:rPr>
              <a:t>	Quality 	and </a:t>
            </a:r>
            <a:r>
              <a:rPr lang="en-US" sz="2000" dirty="0">
                <a:latin typeface="Times New Roman" pitchFamily="18" charset="0"/>
                <a:cs typeface="Times New Roman" pitchFamily="18" charset="0"/>
              </a:rPr>
              <a:t>Patient Safety. </a:t>
            </a:r>
            <a:r>
              <a:rPr lang="en-US" sz="2000" i="1" dirty="0">
                <a:latin typeface="Times New Roman" pitchFamily="18" charset="0"/>
                <a:cs typeface="Times New Roman" pitchFamily="18" charset="0"/>
              </a:rPr>
              <a:t>JMIR </a:t>
            </a:r>
            <a:r>
              <a:rPr lang="en-US" sz="2000" i="1" dirty="0">
                <a:latin typeface="Times New Roman" pitchFamily="18" charset="0"/>
                <a:cs typeface="Times New Roman" pitchFamily="18" charset="0"/>
              </a:rPr>
              <a:t>Mediacl</a:t>
            </a:r>
            <a:r>
              <a:rPr lang="en-US" sz="2000" i="1" dirty="0">
                <a:latin typeface="Times New Roman" pitchFamily="18" charset="0"/>
                <a:cs typeface="Times New Roman" pitchFamily="18" charset="0"/>
              </a:rPr>
              <a:t> </a:t>
            </a:r>
            <a:r>
              <a:rPr lang="en-US" sz="2000" i="1" dirty="0">
                <a:latin typeface="Times New Roman" pitchFamily="18" charset="0"/>
                <a:cs typeface="Times New Roman" pitchFamily="18" charset="0"/>
              </a:rPr>
              <a:t>Informaticals</a:t>
            </a:r>
            <a:r>
              <a:rPr lang="en-US" sz="2000" dirty="0">
                <a:latin typeface="Times New Roman" pitchFamily="18" charset="0"/>
                <a:cs typeface="Times New Roman" pitchFamily="18" charset="0"/>
              </a:rPr>
              <a:t>, 7(1).</a:t>
            </a:r>
          </a:p>
          <a:p>
            <a:pPr marL="0" indent="0">
              <a:buNone/>
            </a:pPr>
            <a:r>
              <a:rPr lang="en-US" sz="2000" dirty="0">
                <a:latin typeface="Times New Roman" pitchFamily="18" charset="0"/>
                <a:cs typeface="Times New Roman" pitchFamily="18" charset="0"/>
              </a:rPr>
              <a:t>Wang, K. (2018). </a:t>
            </a:r>
            <a:r>
              <a:rPr lang="en-US" sz="2000" i="1" dirty="0">
                <a:latin typeface="Times New Roman" pitchFamily="18" charset="0"/>
                <a:cs typeface="Times New Roman" pitchFamily="18" charset="0"/>
              </a:rPr>
              <a:t>Design and Mining of Health Information Systems for Process </a:t>
            </a:r>
            <a:r>
              <a:rPr lang="en-US" sz="2000" i="1" dirty="0" smtClean="0">
                <a:latin typeface="Times New Roman" pitchFamily="18" charset="0"/>
                <a:cs typeface="Times New Roman" pitchFamily="18" charset="0"/>
              </a:rPr>
              <a:t>	and </a:t>
            </a:r>
            <a:r>
              <a:rPr lang="en-US" sz="2000" i="1" dirty="0">
                <a:latin typeface="Times New Roman" pitchFamily="18" charset="0"/>
                <a:cs typeface="Times New Roman" pitchFamily="18" charset="0"/>
              </a:rPr>
              <a:t>Patient Care Improvement</a:t>
            </a:r>
            <a:r>
              <a:rPr lang="en-US" sz="2000" dirty="0">
                <a:latin typeface="Times New Roman" pitchFamily="18" charset="0"/>
                <a:cs typeface="Times New Roman" pitchFamily="18" charset="0"/>
              </a:rPr>
              <a:t> (Doctoral dissertation, Arizona State </a:t>
            </a:r>
            <a:r>
              <a:rPr lang="en-US" sz="2000" dirty="0" smtClean="0">
                <a:latin typeface="Times New Roman" pitchFamily="18" charset="0"/>
                <a:cs typeface="Times New Roman" pitchFamily="18" charset="0"/>
              </a:rPr>
              <a:t>	University</a:t>
            </a:r>
            <a:r>
              <a:rPr lang="en-US" sz="2000" dirty="0">
                <a:latin typeface="Times New Roman" pitchFamily="18" charset="0"/>
                <a:cs typeface="Times New Roman" pitchFamily="18" charset="0"/>
              </a:rPr>
              <a:t>).</a:t>
            </a:r>
          </a:p>
          <a:p>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65681699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1118</TotalTime>
  <Words>1793</Words>
  <Application>Microsoft Office PowerPoint</Application>
  <PresentationFormat>Custom</PresentationFormat>
  <Paragraphs>71</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Health Information Systems</vt:lpstr>
      <vt:lpstr>Introduction</vt:lpstr>
      <vt:lpstr>Assessment Article 1</vt:lpstr>
      <vt:lpstr>Article 2</vt:lpstr>
      <vt:lpstr>Article 3</vt:lpstr>
      <vt:lpstr>Article 4</vt:lpstr>
      <vt:lpstr>Recommendations</vt:lpstr>
      <vt:lpstr>Continuation…</vt:lpstr>
      <vt:lpstr>Conclusion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Law Policy</dc:title>
  <dc:creator>Probook</dc:creator>
  <cp:lastModifiedBy>User</cp:lastModifiedBy>
  <cp:revision>43</cp:revision>
  <dcterms:created xsi:type="dcterms:W3CDTF">2019-09-09T17:17:01Z</dcterms:created>
  <dcterms:modified xsi:type="dcterms:W3CDTF">2020-01-27T19:55:17Z</dcterms:modified>
</cp:coreProperties>
</file>